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gif" ContentType="image/gif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127" r:id="rId2"/>
    <p:sldId id="1146" r:id="rId3"/>
    <p:sldId id="1126" r:id="rId4"/>
    <p:sldId id="1096" r:id="rId5"/>
    <p:sldId id="1097" r:id="rId6"/>
    <p:sldId id="1209" r:id="rId7"/>
    <p:sldId id="1079" r:id="rId8"/>
    <p:sldId id="1230" r:id="rId9"/>
    <p:sldId id="1138" r:id="rId10"/>
    <p:sldId id="1194" r:id="rId11"/>
    <p:sldId id="1210" r:id="rId12"/>
    <p:sldId id="1202" r:id="rId13"/>
    <p:sldId id="1099" r:id="rId14"/>
    <p:sldId id="1119" r:id="rId15"/>
    <p:sldId id="1193" r:id="rId16"/>
    <p:sldId id="1203" r:id="rId17"/>
    <p:sldId id="1200" r:id="rId18"/>
    <p:sldId id="1221" r:id="rId19"/>
    <p:sldId id="1204" r:id="rId20"/>
    <p:sldId id="1206" r:id="rId21"/>
    <p:sldId id="1207" r:id="rId22"/>
    <p:sldId id="1118" r:id="rId23"/>
    <p:sldId id="1137" r:id="rId24"/>
    <p:sldId id="1208" r:id="rId25"/>
    <p:sldId id="1083" r:id="rId26"/>
    <p:sldId id="1159" r:id="rId27"/>
    <p:sldId id="1145" r:id="rId28"/>
    <p:sldId id="1223" r:id="rId29"/>
    <p:sldId id="1228" r:id="rId30"/>
    <p:sldId id="1222" r:id="rId31"/>
    <p:sldId id="1219" r:id="rId32"/>
    <p:sldId id="1199" r:id="rId33"/>
    <p:sldId id="1227" r:id="rId34"/>
    <p:sldId id="988" r:id="rId35"/>
    <p:sldId id="1131" r:id="rId36"/>
    <p:sldId id="1229" r:id="rId37"/>
    <p:sldId id="1231" r:id="rId38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tiz" initials="d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D8"/>
    <a:srgbClr val="4F81BD"/>
    <a:srgbClr val="3333FF"/>
    <a:srgbClr val="DE0000"/>
    <a:srgbClr val="660066"/>
    <a:srgbClr val="0066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99" autoAdjust="0"/>
    <p:restoredTop sz="98154" autoAdjust="0"/>
  </p:normalViewPr>
  <p:slideViewPr>
    <p:cSldViewPr>
      <p:cViewPr>
        <p:scale>
          <a:sx n="50" d="100"/>
          <a:sy n="50" d="100"/>
        </p:scale>
        <p:origin x="-4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0"/>
    </p:cViewPr>
  </p:sorterViewPr>
  <p:notesViewPr>
    <p:cSldViewPr>
      <p:cViewPr varScale="1">
        <p:scale>
          <a:sx n="52" d="100"/>
          <a:sy n="52" d="100"/>
        </p:scale>
        <p:origin x="-1830" y="-10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C519F-8747-4C59-80E8-D0C9AAB786A7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278C031-BC77-43F5-BEEC-4BE9387F5560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Crecimiento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más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</a:rPr>
            <a:t> alto de la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región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</a:rPr>
            <a:t> con la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inflación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más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</a:rPr>
            <a:t>baja</a:t>
          </a:r>
          <a:endParaRPr lang="en-US" b="1" dirty="0">
            <a:solidFill>
              <a:schemeClr val="bg1"/>
            </a:solidFill>
            <a:latin typeface="Book Antiqua" pitchFamily="18" charset="0"/>
          </a:endParaRPr>
        </a:p>
      </dgm:t>
    </dgm:pt>
    <dgm:pt modelId="{7A1B088D-2BD9-40BF-8680-CE90CCD02FB1}" type="parTrans" cxnId="{2B4FCBB3-0ACD-409F-A478-6DFDC3298F35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AC929512-5B55-4C75-ABCC-10D6F3237028}" type="sibTrans" cxnId="{2B4FCBB3-0ACD-409F-A478-6DFDC3298F35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9DCBD55F-AB5A-484F-A436-7286376296CD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Dinamismo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económico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en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diversos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sectores</a:t>
          </a:r>
          <a:endParaRPr lang="en-US" dirty="0">
            <a:solidFill>
              <a:schemeClr val="bg1"/>
            </a:solidFill>
            <a:latin typeface="Book Antiqua" pitchFamily="18" charset="0"/>
          </a:endParaRPr>
        </a:p>
      </dgm:t>
    </dgm:pt>
    <dgm:pt modelId="{2CB1C477-A54D-4BE8-A58D-18D5E4EBB97E}" type="parTrans" cxnId="{631A0909-2609-4BD4-A902-F3AE41CA704B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311034EA-9839-46F8-B2FD-DA6AEC3DA943}" type="sibTrans" cxnId="{631A0909-2609-4BD4-A902-F3AE41CA704B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D56353C4-26C0-4012-B3CD-D752B65DDB58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Exportaciones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a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niveles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récord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, y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creciente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diversifiación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productos</a:t>
          </a:r>
          <a:endParaRPr lang="en-US" dirty="0">
            <a:solidFill>
              <a:schemeClr val="bg1"/>
            </a:solidFill>
            <a:latin typeface="Book Antiqua" pitchFamily="18" charset="0"/>
          </a:endParaRPr>
        </a:p>
      </dgm:t>
    </dgm:pt>
    <dgm:pt modelId="{1C51428A-D698-444E-91C1-3A775B911F8B}" type="parTrans" cxnId="{1BC9C58C-B6B3-47B6-8F47-818A28CEAE35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76EC934A-8ED0-4C16-B1E6-07B3C4CFC202}" type="sibTrans" cxnId="{1BC9C58C-B6B3-47B6-8F47-818A28CEAE35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3D9F3D5B-0A41-4187-9B9D-FD282588C59B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Bajos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niveles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deuda</a:t>
          </a:r>
          <a:endParaRPr lang="en-US" dirty="0">
            <a:solidFill>
              <a:schemeClr val="bg1"/>
            </a:solidFill>
            <a:latin typeface="Book Antiqua" pitchFamily="18" charset="0"/>
          </a:endParaRPr>
        </a:p>
      </dgm:t>
    </dgm:pt>
    <dgm:pt modelId="{B2D5CF53-0BB2-4994-A622-9F952E43D5D7}" type="parTrans" cxnId="{3C837CCD-CDE0-4DAB-B0AC-812248676B69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D0F90913-6BDE-42AD-89DE-BBCEA2A30F33}" type="sibTrans" cxnId="{3C837CCD-CDE0-4DAB-B0AC-812248676B69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67F6D5D3-DFA6-4B2F-8B07-922D03ECFF65}">
      <dgm:prSet phldrT="[Text]" phldr="1"/>
      <dgm:spPr>
        <a:solidFill>
          <a:srgbClr val="FFFFFF"/>
        </a:solidFill>
        <a:ln>
          <a:solidFill>
            <a:srgbClr val="FFFFFF"/>
          </a:solidFill>
        </a:ln>
      </dgm:spPr>
      <dgm:t>
        <a:bodyPr/>
        <a:lstStyle/>
        <a:p>
          <a:endParaRPr lang="en-US" dirty="0">
            <a:latin typeface="Book Antiqua" pitchFamily="18" charset="0"/>
          </a:endParaRPr>
        </a:p>
      </dgm:t>
    </dgm:pt>
    <dgm:pt modelId="{CBC414FF-EEA0-450C-81BA-84D76F62A5ED}" type="sibTrans" cxnId="{DCCB9CFB-C815-4478-95D5-E3EA55522DE9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E5C7B3CD-0206-496B-80C3-DB880E0376BA}" type="parTrans" cxnId="{DCCB9CFB-C815-4478-95D5-E3EA55522DE9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A9F58B6E-8D91-420A-A8C1-8EFDB8345724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Sólida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posición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fiscal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permite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aplicación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políticas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contracícilicas</a:t>
          </a:r>
          <a:endParaRPr lang="en-US" dirty="0">
            <a:solidFill>
              <a:schemeClr val="bg1"/>
            </a:solidFill>
            <a:latin typeface="Book Antiqua" pitchFamily="18" charset="0"/>
          </a:endParaRPr>
        </a:p>
      </dgm:t>
    </dgm:pt>
    <dgm:pt modelId="{F08B8EA4-978C-4537-B94C-254F70EE8144}" type="parTrans" cxnId="{8EE3B9E9-8001-4401-A376-51EAA5CEBBA6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0780BB5C-3313-4E4A-8C29-2586742C31B5}" type="sibTrans" cxnId="{8EE3B9E9-8001-4401-A376-51EAA5CEBBA6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B589F908-21AD-4120-88ED-2B627FFE50F3}">
      <dgm:prSet phldrT="[Text]"/>
      <dgm:spPr>
        <a:solidFill>
          <a:srgbClr val="D60202"/>
        </a:solidFill>
      </dgm:spPr>
      <dgm:t>
        <a:bodyPr/>
        <a:lstStyle/>
        <a:p>
          <a:pPr rtl="0"/>
          <a:r>
            <a:rPr lang="en-US" b="1" i="0" u="none" dirty="0" err="1" smtClean="0">
              <a:latin typeface="Book Antiqua" pitchFamily="18" charset="0"/>
            </a:rPr>
            <a:t>Disminución</a:t>
          </a:r>
          <a:r>
            <a:rPr lang="en-US" b="1" i="0" u="none" dirty="0" smtClean="0">
              <a:latin typeface="Book Antiqua" pitchFamily="18" charset="0"/>
            </a:rPr>
            <a:t> del </a:t>
          </a:r>
          <a:r>
            <a:rPr lang="en-US" b="1" i="0" u="none" dirty="0" err="1" smtClean="0">
              <a:latin typeface="Book Antiqua" pitchFamily="18" charset="0"/>
            </a:rPr>
            <a:t>desempleo</a:t>
          </a:r>
          <a:r>
            <a:rPr lang="en-US" b="1" i="0" u="none" dirty="0" smtClean="0">
              <a:latin typeface="Book Antiqua" pitchFamily="18" charset="0"/>
            </a:rPr>
            <a:t> y la </a:t>
          </a:r>
          <a:r>
            <a:rPr lang="en-US" b="1" i="0" u="none" dirty="0" err="1" smtClean="0">
              <a:latin typeface="Book Antiqua" pitchFamily="18" charset="0"/>
            </a:rPr>
            <a:t>pobreza</a:t>
          </a:r>
          <a:endParaRPr lang="en-US" dirty="0">
            <a:latin typeface="Book Antiqua" pitchFamily="18" charset="0"/>
          </a:endParaRPr>
        </a:p>
      </dgm:t>
    </dgm:pt>
    <dgm:pt modelId="{DDE75C32-9FB7-4F8C-81E9-C6E384B66C61}" type="parTrans" cxnId="{0564FA39-482B-4677-B2BD-AD2AAC7F202A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0FEFB044-4A28-4A58-9A53-E48B8F0D9404}" type="sibTrans" cxnId="{0564FA39-482B-4677-B2BD-AD2AAC7F202A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1AB49173-5A81-4BD1-83D3-BFE77B452E14}">
      <dgm:prSet/>
      <dgm:spPr>
        <a:solidFill>
          <a:srgbClr val="D60202"/>
        </a:solidFill>
      </dgm:spPr>
      <dgm:t>
        <a:bodyPr/>
        <a:lstStyle/>
        <a:p>
          <a:pPr rtl="0"/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Buenas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perspectivas</a:t>
          </a:r>
          <a:r>
            <a:rPr lang="en-US" b="1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económicas</a:t>
          </a:r>
          <a:endParaRPr lang="en-US" dirty="0">
            <a:solidFill>
              <a:schemeClr val="bg1"/>
            </a:solidFill>
            <a:latin typeface="Book Antiqua" pitchFamily="18" charset="0"/>
          </a:endParaRPr>
        </a:p>
      </dgm:t>
    </dgm:pt>
    <dgm:pt modelId="{7B464D6B-DB9D-4837-890F-39D8878FF2AB}" type="parTrans" cxnId="{1D62BBDB-CA74-4312-8063-9E314DABD79F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66C4715E-C951-4097-B2B9-4F558E45359A}" type="sibTrans" cxnId="{1D62BBDB-CA74-4312-8063-9E314DABD79F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72BC7C98-5540-45EE-A923-4DA0884809A9}">
      <dgm:prSet/>
      <dgm:spPr/>
      <dgm:t>
        <a:bodyPr/>
        <a:lstStyle/>
        <a:p>
          <a:pPr rtl="0"/>
          <a:endParaRPr lang="en-US" b="0" i="0" u="none" dirty="0">
            <a:latin typeface="Book Antiqua" pitchFamily="18" charset="0"/>
          </a:endParaRPr>
        </a:p>
      </dgm:t>
    </dgm:pt>
    <dgm:pt modelId="{F07FE2F4-04EA-4CED-88AD-AAE5CE804B00}" type="parTrans" cxnId="{08713F0B-C17E-4140-97B1-FAD2DA1DB76F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9AA847CC-E50B-4D50-AF3C-CC61A4E1FA84}" type="sibTrans" cxnId="{08713F0B-C17E-4140-97B1-FAD2DA1DB76F}">
      <dgm:prSet/>
      <dgm:spPr/>
      <dgm:t>
        <a:bodyPr/>
        <a:lstStyle/>
        <a:p>
          <a:endParaRPr lang="en-US">
            <a:latin typeface="Book Antiqua" pitchFamily="18" charset="0"/>
          </a:endParaRPr>
        </a:p>
      </dgm:t>
    </dgm:pt>
    <dgm:pt modelId="{C0CE1FE1-7FF7-4EF0-AFDB-2DFD7C0561DC}" type="pres">
      <dgm:prSet presAssocID="{217C519F-8747-4C59-80E8-D0C9AAB786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E4EF5-6E69-49AC-BBD4-24122F74334B}" type="pres">
      <dgm:prSet presAssocID="{67F6D5D3-DFA6-4B2F-8B07-922D03ECFF65}" presName="centerShape" presStyleLbl="node0" presStyleIdx="0" presStyleCnt="1"/>
      <dgm:spPr/>
      <dgm:t>
        <a:bodyPr/>
        <a:lstStyle/>
        <a:p>
          <a:endParaRPr lang="en-US"/>
        </a:p>
      </dgm:t>
    </dgm:pt>
    <dgm:pt modelId="{2D8139F4-C34B-4807-A8BB-8F73B8B663EE}" type="pres">
      <dgm:prSet presAssocID="{E278C031-BC77-43F5-BEEC-4BE9387F5560}" presName="node" presStyleLbl="node1" presStyleIdx="0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837BE-F1D3-4E21-8D4C-7710A3E87D41}" type="pres">
      <dgm:prSet presAssocID="{E278C031-BC77-43F5-BEEC-4BE9387F5560}" presName="dummy" presStyleCnt="0"/>
      <dgm:spPr/>
    </dgm:pt>
    <dgm:pt modelId="{B98620E8-8514-435B-9891-04F080E2DF7A}" type="pres">
      <dgm:prSet presAssocID="{AC929512-5B55-4C75-ABCC-10D6F323702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476B978-123C-4FEB-927C-992832567172}" type="pres">
      <dgm:prSet presAssocID="{9DCBD55F-AB5A-484F-A436-7286376296CD}" presName="node" presStyleLbl="node1" presStyleIdx="1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26EB-43E7-436C-89A9-46BC470E6E58}" type="pres">
      <dgm:prSet presAssocID="{9DCBD55F-AB5A-484F-A436-7286376296CD}" presName="dummy" presStyleCnt="0"/>
      <dgm:spPr/>
    </dgm:pt>
    <dgm:pt modelId="{72987BC5-5FF7-4F1F-91F1-3999CD57E3D9}" type="pres">
      <dgm:prSet presAssocID="{311034EA-9839-46F8-B2FD-DA6AEC3DA943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B888DFE-4646-44B2-9424-B61C34ECBACC}" type="pres">
      <dgm:prSet presAssocID="{D56353C4-26C0-4012-B3CD-D752B65DDB58}" presName="node" presStyleLbl="node1" presStyleIdx="2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C8D21-FB7E-4DAE-AAEE-F957664817AE}" type="pres">
      <dgm:prSet presAssocID="{D56353C4-26C0-4012-B3CD-D752B65DDB58}" presName="dummy" presStyleCnt="0"/>
      <dgm:spPr/>
    </dgm:pt>
    <dgm:pt modelId="{FCFF3B0D-5BC2-48D5-866C-5F3847DED2F6}" type="pres">
      <dgm:prSet presAssocID="{76EC934A-8ED0-4C16-B1E6-07B3C4CFC20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0DCD091-49C1-443D-ABF9-D33BF4B82C70}" type="pres">
      <dgm:prSet presAssocID="{3D9F3D5B-0A41-4187-9B9D-FD282588C59B}" presName="node" presStyleLbl="node1" presStyleIdx="3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BD38B-47E2-456B-B0CB-9EA52E77C470}" type="pres">
      <dgm:prSet presAssocID="{3D9F3D5B-0A41-4187-9B9D-FD282588C59B}" presName="dummy" presStyleCnt="0"/>
      <dgm:spPr/>
    </dgm:pt>
    <dgm:pt modelId="{0AA41BEF-EF01-496A-A64A-40FE512F03DB}" type="pres">
      <dgm:prSet presAssocID="{D0F90913-6BDE-42AD-89DE-BBCEA2A30F3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B951E95-8551-40CC-BA3C-B1FE61E70364}" type="pres">
      <dgm:prSet presAssocID="{A9F58B6E-8D91-420A-A8C1-8EFDB8345724}" presName="node" presStyleLbl="node1" presStyleIdx="4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6FFC1-C6A1-4F91-95D4-FA525D6662BE}" type="pres">
      <dgm:prSet presAssocID="{A9F58B6E-8D91-420A-A8C1-8EFDB8345724}" presName="dummy" presStyleCnt="0"/>
      <dgm:spPr/>
    </dgm:pt>
    <dgm:pt modelId="{48FB7EB4-2A0E-4FD2-801F-E3B1C485DC94}" type="pres">
      <dgm:prSet presAssocID="{0780BB5C-3313-4E4A-8C29-2586742C31B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69CCB7D-9907-4FE4-A71D-EB53454A6094}" type="pres">
      <dgm:prSet presAssocID="{B589F908-21AD-4120-88ED-2B627FFE50F3}" presName="node" presStyleLbl="node1" presStyleIdx="5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BA494-EB1F-4BB6-98B7-7C434193FE6E}" type="pres">
      <dgm:prSet presAssocID="{B589F908-21AD-4120-88ED-2B627FFE50F3}" presName="dummy" presStyleCnt="0"/>
      <dgm:spPr/>
    </dgm:pt>
    <dgm:pt modelId="{8E741E90-CD08-4C70-89A8-FD77FEC985F6}" type="pres">
      <dgm:prSet presAssocID="{0FEFB044-4A28-4A58-9A53-E48B8F0D9404}" presName="sibTrans" presStyleLbl="sibTrans2D1" presStyleIdx="5" presStyleCnt="7"/>
      <dgm:spPr/>
      <dgm:t>
        <a:bodyPr/>
        <a:lstStyle/>
        <a:p>
          <a:endParaRPr lang="en-US"/>
        </a:p>
      </dgm:t>
    </dgm:pt>
    <dgm:pt modelId="{77EB9D0A-CE62-46E4-8785-1FF381AB6B0A}" type="pres">
      <dgm:prSet presAssocID="{1AB49173-5A81-4BD1-83D3-BFE77B452E14}" presName="node" presStyleLbl="node1" presStyleIdx="6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94B9C-E007-42E0-944F-282DD1C64F06}" type="pres">
      <dgm:prSet presAssocID="{1AB49173-5A81-4BD1-83D3-BFE77B452E14}" presName="dummy" presStyleCnt="0"/>
      <dgm:spPr/>
    </dgm:pt>
    <dgm:pt modelId="{922BCE55-0FE3-4811-B260-B2782D04100B}" type="pres">
      <dgm:prSet presAssocID="{66C4715E-C951-4097-B2B9-4F558E45359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F7BE8CE6-D8C5-4F6B-8F67-39A2485FF92F}" type="presOf" srcId="{AC929512-5B55-4C75-ABCC-10D6F3237028}" destId="{B98620E8-8514-435B-9891-04F080E2DF7A}" srcOrd="0" destOrd="0" presId="urn:microsoft.com/office/officeart/2005/8/layout/radial6"/>
    <dgm:cxn modelId="{882E7DF5-27E0-43E0-8B9A-FBEFFB90BEEF}" type="presOf" srcId="{0780BB5C-3313-4E4A-8C29-2586742C31B5}" destId="{48FB7EB4-2A0E-4FD2-801F-E3B1C485DC94}" srcOrd="0" destOrd="0" presId="urn:microsoft.com/office/officeart/2005/8/layout/radial6"/>
    <dgm:cxn modelId="{A1EEF23E-AD39-413D-BE10-38B03144AB19}" type="presOf" srcId="{67F6D5D3-DFA6-4B2F-8B07-922D03ECFF65}" destId="{974E4EF5-6E69-49AC-BBD4-24122F74334B}" srcOrd="0" destOrd="0" presId="urn:microsoft.com/office/officeart/2005/8/layout/radial6"/>
    <dgm:cxn modelId="{22B3E5A6-0697-438B-BB72-EBFAC18F58FF}" type="presOf" srcId="{B589F908-21AD-4120-88ED-2B627FFE50F3}" destId="{269CCB7D-9907-4FE4-A71D-EB53454A6094}" srcOrd="0" destOrd="0" presId="urn:microsoft.com/office/officeart/2005/8/layout/radial6"/>
    <dgm:cxn modelId="{4C61B8F3-F74C-48F0-86F1-94E24F302F76}" type="presOf" srcId="{1AB49173-5A81-4BD1-83D3-BFE77B452E14}" destId="{77EB9D0A-CE62-46E4-8785-1FF381AB6B0A}" srcOrd="0" destOrd="0" presId="urn:microsoft.com/office/officeart/2005/8/layout/radial6"/>
    <dgm:cxn modelId="{9E824865-B87A-4CB4-8D08-47CEEDF8A1C4}" type="presOf" srcId="{217C519F-8747-4C59-80E8-D0C9AAB786A7}" destId="{C0CE1FE1-7FF7-4EF0-AFDB-2DFD7C0561DC}" srcOrd="0" destOrd="0" presId="urn:microsoft.com/office/officeart/2005/8/layout/radial6"/>
    <dgm:cxn modelId="{631A0909-2609-4BD4-A902-F3AE41CA704B}" srcId="{67F6D5D3-DFA6-4B2F-8B07-922D03ECFF65}" destId="{9DCBD55F-AB5A-484F-A436-7286376296CD}" srcOrd="1" destOrd="0" parTransId="{2CB1C477-A54D-4BE8-A58D-18D5E4EBB97E}" sibTransId="{311034EA-9839-46F8-B2FD-DA6AEC3DA943}"/>
    <dgm:cxn modelId="{54336552-696E-45F5-83F4-C7F849B24779}" type="presOf" srcId="{9DCBD55F-AB5A-484F-A436-7286376296CD}" destId="{0476B978-123C-4FEB-927C-992832567172}" srcOrd="0" destOrd="0" presId="urn:microsoft.com/office/officeart/2005/8/layout/radial6"/>
    <dgm:cxn modelId="{3C837CCD-CDE0-4DAB-B0AC-812248676B69}" srcId="{67F6D5D3-DFA6-4B2F-8B07-922D03ECFF65}" destId="{3D9F3D5B-0A41-4187-9B9D-FD282588C59B}" srcOrd="3" destOrd="0" parTransId="{B2D5CF53-0BB2-4994-A622-9F952E43D5D7}" sibTransId="{D0F90913-6BDE-42AD-89DE-BBCEA2A30F33}"/>
    <dgm:cxn modelId="{D2F6B4AC-AB64-4F49-8F34-F6CF1F8E0B14}" type="presOf" srcId="{66C4715E-C951-4097-B2B9-4F558E45359A}" destId="{922BCE55-0FE3-4811-B260-B2782D04100B}" srcOrd="0" destOrd="0" presId="urn:microsoft.com/office/officeart/2005/8/layout/radial6"/>
    <dgm:cxn modelId="{E08BA034-E45B-4820-A160-E2D858DCE88E}" type="presOf" srcId="{0FEFB044-4A28-4A58-9A53-E48B8F0D9404}" destId="{8E741E90-CD08-4C70-89A8-FD77FEC985F6}" srcOrd="0" destOrd="0" presId="urn:microsoft.com/office/officeart/2005/8/layout/radial6"/>
    <dgm:cxn modelId="{08713F0B-C17E-4140-97B1-FAD2DA1DB76F}" srcId="{217C519F-8747-4C59-80E8-D0C9AAB786A7}" destId="{72BC7C98-5540-45EE-A923-4DA0884809A9}" srcOrd="1" destOrd="0" parTransId="{F07FE2F4-04EA-4CED-88AD-AAE5CE804B00}" sibTransId="{9AA847CC-E50B-4D50-AF3C-CC61A4E1FA84}"/>
    <dgm:cxn modelId="{3202A42A-3DDB-4421-84B0-17A5836B8719}" type="presOf" srcId="{311034EA-9839-46F8-B2FD-DA6AEC3DA943}" destId="{72987BC5-5FF7-4F1F-91F1-3999CD57E3D9}" srcOrd="0" destOrd="0" presId="urn:microsoft.com/office/officeart/2005/8/layout/radial6"/>
    <dgm:cxn modelId="{2731B40A-6CF4-4BE1-B782-1D18542C02BE}" type="presOf" srcId="{3D9F3D5B-0A41-4187-9B9D-FD282588C59B}" destId="{C0DCD091-49C1-443D-ABF9-D33BF4B82C70}" srcOrd="0" destOrd="0" presId="urn:microsoft.com/office/officeart/2005/8/layout/radial6"/>
    <dgm:cxn modelId="{E5AFC257-6ABD-402D-8F85-612E5FAF0699}" type="presOf" srcId="{A9F58B6E-8D91-420A-A8C1-8EFDB8345724}" destId="{4B951E95-8551-40CC-BA3C-B1FE61E70364}" srcOrd="0" destOrd="0" presId="urn:microsoft.com/office/officeart/2005/8/layout/radial6"/>
    <dgm:cxn modelId="{0564FA39-482B-4677-B2BD-AD2AAC7F202A}" srcId="{67F6D5D3-DFA6-4B2F-8B07-922D03ECFF65}" destId="{B589F908-21AD-4120-88ED-2B627FFE50F3}" srcOrd="5" destOrd="0" parTransId="{DDE75C32-9FB7-4F8C-81E9-C6E384B66C61}" sibTransId="{0FEFB044-4A28-4A58-9A53-E48B8F0D9404}"/>
    <dgm:cxn modelId="{E99C63FD-2361-4368-BDCC-FE64C5EDD684}" type="presOf" srcId="{D56353C4-26C0-4012-B3CD-D752B65DDB58}" destId="{EB888DFE-4646-44B2-9424-B61C34ECBACC}" srcOrd="0" destOrd="0" presId="urn:microsoft.com/office/officeart/2005/8/layout/radial6"/>
    <dgm:cxn modelId="{1D62BBDB-CA74-4312-8063-9E314DABD79F}" srcId="{67F6D5D3-DFA6-4B2F-8B07-922D03ECFF65}" destId="{1AB49173-5A81-4BD1-83D3-BFE77B452E14}" srcOrd="6" destOrd="0" parTransId="{7B464D6B-DB9D-4837-890F-39D8878FF2AB}" sibTransId="{66C4715E-C951-4097-B2B9-4F558E45359A}"/>
    <dgm:cxn modelId="{2605FB89-A117-454B-94FD-FB4B96925260}" type="presOf" srcId="{76EC934A-8ED0-4C16-B1E6-07B3C4CFC202}" destId="{FCFF3B0D-5BC2-48D5-866C-5F3847DED2F6}" srcOrd="0" destOrd="0" presId="urn:microsoft.com/office/officeart/2005/8/layout/radial6"/>
    <dgm:cxn modelId="{1BC9C58C-B6B3-47B6-8F47-818A28CEAE35}" srcId="{67F6D5D3-DFA6-4B2F-8B07-922D03ECFF65}" destId="{D56353C4-26C0-4012-B3CD-D752B65DDB58}" srcOrd="2" destOrd="0" parTransId="{1C51428A-D698-444E-91C1-3A775B911F8B}" sibTransId="{76EC934A-8ED0-4C16-B1E6-07B3C4CFC202}"/>
    <dgm:cxn modelId="{8EE3B9E9-8001-4401-A376-51EAA5CEBBA6}" srcId="{67F6D5D3-DFA6-4B2F-8B07-922D03ECFF65}" destId="{A9F58B6E-8D91-420A-A8C1-8EFDB8345724}" srcOrd="4" destOrd="0" parTransId="{F08B8EA4-978C-4537-B94C-254F70EE8144}" sibTransId="{0780BB5C-3313-4E4A-8C29-2586742C31B5}"/>
    <dgm:cxn modelId="{50091725-8D39-443B-9407-A9E1502A1393}" type="presOf" srcId="{E278C031-BC77-43F5-BEEC-4BE9387F5560}" destId="{2D8139F4-C34B-4807-A8BB-8F73B8B663EE}" srcOrd="0" destOrd="0" presId="urn:microsoft.com/office/officeart/2005/8/layout/radial6"/>
    <dgm:cxn modelId="{DCCB9CFB-C815-4478-95D5-E3EA55522DE9}" srcId="{217C519F-8747-4C59-80E8-D0C9AAB786A7}" destId="{67F6D5D3-DFA6-4B2F-8B07-922D03ECFF65}" srcOrd="0" destOrd="0" parTransId="{E5C7B3CD-0206-496B-80C3-DB880E0376BA}" sibTransId="{CBC414FF-EEA0-450C-81BA-84D76F62A5ED}"/>
    <dgm:cxn modelId="{2B4FCBB3-0ACD-409F-A478-6DFDC3298F35}" srcId="{67F6D5D3-DFA6-4B2F-8B07-922D03ECFF65}" destId="{E278C031-BC77-43F5-BEEC-4BE9387F5560}" srcOrd="0" destOrd="0" parTransId="{7A1B088D-2BD9-40BF-8680-CE90CCD02FB1}" sibTransId="{AC929512-5B55-4C75-ABCC-10D6F3237028}"/>
    <dgm:cxn modelId="{29146359-8B05-42DD-A5A1-90F4EFF1B639}" type="presOf" srcId="{D0F90913-6BDE-42AD-89DE-BBCEA2A30F33}" destId="{0AA41BEF-EF01-496A-A64A-40FE512F03DB}" srcOrd="0" destOrd="0" presId="urn:microsoft.com/office/officeart/2005/8/layout/radial6"/>
    <dgm:cxn modelId="{688F16B2-C910-44ED-8E5E-16BBCE9EF927}" type="presParOf" srcId="{C0CE1FE1-7FF7-4EF0-AFDB-2DFD7C0561DC}" destId="{974E4EF5-6E69-49AC-BBD4-24122F74334B}" srcOrd="0" destOrd="0" presId="urn:microsoft.com/office/officeart/2005/8/layout/radial6"/>
    <dgm:cxn modelId="{6E92FB55-5113-4397-B1C3-95D0319EAFAC}" type="presParOf" srcId="{C0CE1FE1-7FF7-4EF0-AFDB-2DFD7C0561DC}" destId="{2D8139F4-C34B-4807-A8BB-8F73B8B663EE}" srcOrd="1" destOrd="0" presId="urn:microsoft.com/office/officeart/2005/8/layout/radial6"/>
    <dgm:cxn modelId="{4406D987-27D5-43D5-81F9-E1F974EDC18C}" type="presParOf" srcId="{C0CE1FE1-7FF7-4EF0-AFDB-2DFD7C0561DC}" destId="{F85837BE-F1D3-4E21-8D4C-7710A3E87D41}" srcOrd="2" destOrd="0" presId="urn:microsoft.com/office/officeart/2005/8/layout/radial6"/>
    <dgm:cxn modelId="{A62F164B-85B4-42A9-AFED-F0E82C0016DA}" type="presParOf" srcId="{C0CE1FE1-7FF7-4EF0-AFDB-2DFD7C0561DC}" destId="{B98620E8-8514-435B-9891-04F080E2DF7A}" srcOrd="3" destOrd="0" presId="urn:microsoft.com/office/officeart/2005/8/layout/radial6"/>
    <dgm:cxn modelId="{244180E5-5706-4354-8966-0DF6445E6190}" type="presParOf" srcId="{C0CE1FE1-7FF7-4EF0-AFDB-2DFD7C0561DC}" destId="{0476B978-123C-4FEB-927C-992832567172}" srcOrd="4" destOrd="0" presId="urn:microsoft.com/office/officeart/2005/8/layout/radial6"/>
    <dgm:cxn modelId="{92FFFD3C-3AF6-43C9-8887-DB4BA122EBCA}" type="presParOf" srcId="{C0CE1FE1-7FF7-4EF0-AFDB-2DFD7C0561DC}" destId="{B5DC26EB-43E7-436C-89A9-46BC470E6E58}" srcOrd="5" destOrd="0" presId="urn:microsoft.com/office/officeart/2005/8/layout/radial6"/>
    <dgm:cxn modelId="{1EAA22B3-48F6-4AF3-9F0C-F0B90A749E5C}" type="presParOf" srcId="{C0CE1FE1-7FF7-4EF0-AFDB-2DFD7C0561DC}" destId="{72987BC5-5FF7-4F1F-91F1-3999CD57E3D9}" srcOrd="6" destOrd="0" presId="urn:microsoft.com/office/officeart/2005/8/layout/radial6"/>
    <dgm:cxn modelId="{068ED6C8-FD07-43DA-8565-D2A807D3F939}" type="presParOf" srcId="{C0CE1FE1-7FF7-4EF0-AFDB-2DFD7C0561DC}" destId="{EB888DFE-4646-44B2-9424-B61C34ECBACC}" srcOrd="7" destOrd="0" presId="urn:microsoft.com/office/officeart/2005/8/layout/radial6"/>
    <dgm:cxn modelId="{772A236C-C995-4F47-B490-83B44C0C0ECE}" type="presParOf" srcId="{C0CE1FE1-7FF7-4EF0-AFDB-2DFD7C0561DC}" destId="{70CC8D21-FB7E-4DAE-AAEE-F957664817AE}" srcOrd="8" destOrd="0" presId="urn:microsoft.com/office/officeart/2005/8/layout/radial6"/>
    <dgm:cxn modelId="{999D256C-F9DA-4ED1-ADBC-9E8FA798084A}" type="presParOf" srcId="{C0CE1FE1-7FF7-4EF0-AFDB-2DFD7C0561DC}" destId="{FCFF3B0D-5BC2-48D5-866C-5F3847DED2F6}" srcOrd="9" destOrd="0" presId="urn:microsoft.com/office/officeart/2005/8/layout/radial6"/>
    <dgm:cxn modelId="{B3572416-A8C4-413E-B249-1D092C58355F}" type="presParOf" srcId="{C0CE1FE1-7FF7-4EF0-AFDB-2DFD7C0561DC}" destId="{C0DCD091-49C1-443D-ABF9-D33BF4B82C70}" srcOrd="10" destOrd="0" presId="urn:microsoft.com/office/officeart/2005/8/layout/radial6"/>
    <dgm:cxn modelId="{ED742315-19C3-4E0D-A590-4962EC66F61C}" type="presParOf" srcId="{C0CE1FE1-7FF7-4EF0-AFDB-2DFD7C0561DC}" destId="{EEBBD38B-47E2-456B-B0CB-9EA52E77C470}" srcOrd="11" destOrd="0" presId="urn:microsoft.com/office/officeart/2005/8/layout/radial6"/>
    <dgm:cxn modelId="{214F265D-7259-4C48-AD8F-B9C4A10833B7}" type="presParOf" srcId="{C0CE1FE1-7FF7-4EF0-AFDB-2DFD7C0561DC}" destId="{0AA41BEF-EF01-496A-A64A-40FE512F03DB}" srcOrd="12" destOrd="0" presId="urn:microsoft.com/office/officeart/2005/8/layout/radial6"/>
    <dgm:cxn modelId="{B203A54C-63ED-44F4-932E-F545FDA16FB4}" type="presParOf" srcId="{C0CE1FE1-7FF7-4EF0-AFDB-2DFD7C0561DC}" destId="{4B951E95-8551-40CC-BA3C-B1FE61E70364}" srcOrd="13" destOrd="0" presId="urn:microsoft.com/office/officeart/2005/8/layout/radial6"/>
    <dgm:cxn modelId="{E6494C00-2712-48B4-A46F-FA6533B2BCC9}" type="presParOf" srcId="{C0CE1FE1-7FF7-4EF0-AFDB-2DFD7C0561DC}" destId="{7D36FFC1-C6A1-4F91-95D4-FA525D6662BE}" srcOrd="14" destOrd="0" presId="urn:microsoft.com/office/officeart/2005/8/layout/radial6"/>
    <dgm:cxn modelId="{96195840-9262-4C10-9ED0-99B55BEDB3AB}" type="presParOf" srcId="{C0CE1FE1-7FF7-4EF0-AFDB-2DFD7C0561DC}" destId="{48FB7EB4-2A0E-4FD2-801F-E3B1C485DC94}" srcOrd="15" destOrd="0" presId="urn:microsoft.com/office/officeart/2005/8/layout/radial6"/>
    <dgm:cxn modelId="{7AE189B7-AB3D-46B7-BCA7-E1BFD49DB9C6}" type="presParOf" srcId="{C0CE1FE1-7FF7-4EF0-AFDB-2DFD7C0561DC}" destId="{269CCB7D-9907-4FE4-A71D-EB53454A6094}" srcOrd="16" destOrd="0" presId="urn:microsoft.com/office/officeart/2005/8/layout/radial6"/>
    <dgm:cxn modelId="{2269885E-A7B3-4564-BD98-BCFD9C134101}" type="presParOf" srcId="{C0CE1FE1-7FF7-4EF0-AFDB-2DFD7C0561DC}" destId="{EC5BA494-EB1F-4BB6-98B7-7C434193FE6E}" srcOrd="17" destOrd="0" presId="urn:microsoft.com/office/officeart/2005/8/layout/radial6"/>
    <dgm:cxn modelId="{4D965A32-845F-4BB7-A88D-9ACD527FD42A}" type="presParOf" srcId="{C0CE1FE1-7FF7-4EF0-AFDB-2DFD7C0561DC}" destId="{8E741E90-CD08-4C70-89A8-FD77FEC985F6}" srcOrd="18" destOrd="0" presId="urn:microsoft.com/office/officeart/2005/8/layout/radial6"/>
    <dgm:cxn modelId="{8551BA8C-5798-4566-9E94-89F7332A00BF}" type="presParOf" srcId="{C0CE1FE1-7FF7-4EF0-AFDB-2DFD7C0561DC}" destId="{77EB9D0A-CE62-46E4-8785-1FF381AB6B0A}" srcOrd="19" destOrd="0" presId="urn:microsoft.com/office/officeart/2005/8/layout/radial6"/>
    <dgm:cxn modelId="{CC6D5A19-6004-426F-93EC-ED1AB34F52BE}" type="presParOf" srcId="{C0CE1FE1-7FF7-4EF0-AFDB-2DFD7C0561DC}" destId="{9A194B9C-E007-42E0-944F-282DD1C64F06}" srcOrd="20" destOrd="0" presId="urn:microsoft.com/office/officeart/2005/8/layout/radial6"/>
    <dgm:cxn modelId="{1B7E183E-FFA9-4C87-A571-C4F604850808}" type="presParOf" srcId="{C0CE1FE1-7FF7-4EF0-AFDB-2DFD7C0561DC}" destId="{922BCE55-0FE3-4811-B260-B2782D04100B}" srcOrd="21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97D6F-B01D-0F43-9D3C-8670F331961A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011B61-E513-7749-89E3-4FFFDD86E46A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Crecimiento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Económico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Estabilidad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Políticas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Sociales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B8AAB69-C5D3-B048-8A06-F6B17E579A9A}" type="parTrans" cxnId="{9477B2B5-8446-A14D-A663-EB57519C8FEF}">
      <dgm:prSet/>
      <dgm:spPr/>
      <dgm:t>
        <a:bodyPr/>
        <a:lstStyle/>
        <a:p>
          <a:endParaRPr lang="en-US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163B122-6FFF-FC41-8247-B710F50605F4}" type="sibTrans" cxnId="{9477B2B5-8446-A14D-A663-EB57519C8FEF}">
      <dgm:prSet custT="1"/>
      <dgm:spPr/>
      <dgm:t>
        <a:bodyPr/>
        <a:lstStyle/>
        <a:p>
          <a:endParaRPr lang="en-US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5B8296-988E-49FE-A281-06707C54F6B2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Disminución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de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Pobreza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Desigualdad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1732C1C-B6EB-4CA1-8738-892DC7A89177}" type="parTrans" cxnId="{DBE8CF14-83CC-4285-B487-1B57288FDF92}">
      <dgm:prSet/>
      <dgm:spPr/>
      <dgm:t>
        <a:bodyPr/>
        <a:lstStyle/>
        <a:p>
          <a:endParaRPr lang="es-ES" sz="2000"/>
        </a:p>
      </dgm:t>
    </dgm:pt>
    <dgm:pt modelId="{5D1A13A9-837D-42F1-8115-43996B60C7A4}" type="sibTrans" cxnId="{DBE8CF14-83CC-4285-B487-1B57288FDF92}">
      <dgm:prSet custT="1"/>
      <dgm:spPr/>
      <dgm:t>
        <a:bodyPr/>
        <a:lstStyle/>
        <a:p>
          <a:endParaRPr lang="es-ES" sz="2000"/>
        </a:p>
      </dgm:t>
    </dgm:pt>
    <dgm:pt modelId="{371133DC-2D32-4784-85F6-BE145F2DA8E6}">
      <dgm:prSet phldrT="[Text]" custT="1"/>
      <dgm:spPr/>
      <dgm:t>
        <a:bodyPr/>
        <a:lstStyle/>
        <a:p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Mercados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más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grandes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mejor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clima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social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para</a:t>
          </a:r>
          <a:r>
            <a:rPr lang="en-US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la </a:t>
          </a:r>
          <a:r>
            <a:rPr lang="en-US" sz="2000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inversión</a:t>
          </a:r>
          <a:endParaRPr lang="en-US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B326B72-95B2-4EB7-B70D-4C696A6BF2CD}" type="parTrans" cxnId="{1169475B-A6E0-422F-AF74-202C0545BEE5}">
      <dgm:prSet/>
      <dgm:spPr/>
      <dgm:t>
        <a:bodyPr/>
        <a:lstStyle/>
        <a:p>
          <a:endParaRPr lang="es-ES" sz="2000"/>
        </a:p>
      </dgm:t>
    </dgm:pt>
    <dgm:pt modelId="{995B61DE-6887-4DC0-90F1-50CA96E59494}" type="sibTrans" cxnId="{1169475B-A6E0-422F-AF74-202C0545BEE5}">
      <dgm:prSet custT="1"/>
      <dgm:spPr/>
      <dgm:t>
        <a:bodyPr/>
        <a:lstStyle/>
        <a:p>
          <a:endParaRPr lang="es-ES" sz="2000"/>
        </a:p>
      </dgm:t>
    </dgm:pt>
    <dgm:pt modelId="{F268FA6A-2732-49A6-B06C-BB5B7F2DBE91}" type="pres">
      <dgm:prSet presAssocID="{40097D6F-B01D-0F43-9D3C-8670F33196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893F01-6568-426D-B116-EBDE1F145D74}" type="pres">
      <dgm:prSet presAssocID="{46011B61-E513-7749-89E3-4FFFDD86E4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AC750-69C5-4AF4-8FF2-A6FE47FED932}" type="pres">
      <dgm:prSet presAssocID="{C163B122-6FFF-FC41-8247-B710F50605F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846ADC3-AB29-4AA5-9BC1-6902DBBD171D}" type="pres">
      <dgm:prSet presAssocID="{C163B122-6FFF-FC41-8247-B710F50605F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A3E9616-BC24-4BCE-832F-43009E228B4C}" type="pres">
      <dgm:prSet presAssocID="{9F5B8296-988E-49FE-A281-06707C54F6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1A97F-73AA-4653-9410-62E4826456C6}" type="pres">
      <dgm:prSet presAssocID="{5D1A13A9-837D-42F1-8115-43996B60C7A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482EEAE-CCA4-4C74-B0DC-94EDF4B2C416}" type="pres">
      <dgm:prSet presAssocID="{5D1A13A9-837D-42F1-8115-43996B60C7A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2170B7F-4F68-4A26-AFAB-D48913297B30}" type="pres">
      <dgm:prSet presAssocID="{371133DC-2D32-4784-85F6-BE145F2DA8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8F250-E330-47E2-9B26-F7C861604FCF}" type="pres">
      <dgm:prSet presAssocID="{995B61DE-6887-4DC0-90F1-50CA96E5949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7425202-0D09-46AA-8077-882CC2D286AA}" type="pres">
      <dgm:prSet presAssocID="{995B61DE-6887-4DC0-90F1-50CA96E59494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9806838-BFE5-4D44-A277-49EFE174D49C}" type="presOf" srcId="{995B61DE-6887-4DC0-90F1-50CA96E59494}" destId="{C7425202-0D09-46AA-8077-882CC2D286AA}" srcOrd="1" destOrd="0" presId="urn:microsoft.com/office/officeart/2005/8/layout/cycle2"/>
    <dgm:cxn modelId="{9138A8E8-25DF-46E4-AD2D-0CF440A4AD13}" type="presOf" srcId="{5D1A13A9-837D-42F1-8115-43996B60C7A4}" destId="{35E1A97F-73AA-4653-9410-62E4826456C6}" srcOrd="0" destOrd="0" presId="urn:microsoft.com/office/officeart/2005/8/layout/cycle2"/>
    <dgm:cxn modelId="{0F9C07DE-D276-4BC6-B3E3-11EB7AB2F288}" type="presOf" srcId="{46011B61-E513-7749-89E3-4FFFDD86E46A}" destId="{8C893F01-6568-426D-B116-EBDE1F145D74}" srcOrd="0" destOrd="0" presId="urn:microsoft.com/office/officeart/2005/8/layout/cycle2"/>
    <dgm:cxn modelId="{3F86DC5F-6090-4893-BEF0-8CF27B32C0B4}" type="presOf" srcId="{40097D6F-B01D-0F43-9D3C-8670F331961A}" destId="{F268FA6A-2732-49A6-B06C-BB5B7F2DBE91}" srcOrd="0" destOrd="0" presId="urn:microsoft.com/office/officeart/2005/8/layout/cycle2"/>
    <dgm:cxn modelId="{1169475B-A6E0-422F-AF74-202C0545BEE5}" srcId="{40097D6F-B01D-0F43-9D3C-8670F331961A}" destId="{371133DC-2D32-4784-85F6-BE145F2DA8E6}" srcOrd="2" destOrd="0" parTransId="{0B326B72-95B2-4EB7-B70D-4C696A6BF2CD}" sibTransId="{995B61DE-6887-4DC0-90F1-50CA96E59494}"/>
    <dgm:cxn modelId="{C229EBB4-8AD6-41A6-B204-A2AB1521ED9C}" type="presOf" srcId="{995B61DE-6887-4DC0-90F1-50CA96E59494}" destId="{C638F250-E330-47E2-9B26-F7C861604FCF}" srcOrd="0" destOrd="0" presId="urn:microsoft.com/office/officeart/2005/8/layout/cycle2"/>
    <dgm:cxn modelId="{F2E8619C-CB65-41BA-89D8-C634743D177B}" type="presOf" srcId="{C163B122-6FFF-FC41-8247-B710F50605F4}" destId="{8846ADC3-AB29-4AA5-9BC1-6902DBBD171D}" srcOrd="1" destOrd="0" presId="urn:microsoft.com/office/officeart/2005/8/layout/cycle2"/>
    <dgm:cxn modelId="{9477B2B5-8446-A14D-A663-EB57519C8FEF}" srcId="{40097D6F-B01D-0F43-9D3C-8670F331961A}" destId="{46011B61-E513-7749-89E3-4FFFDD86E46A}" srcOrd="0" destOrd="0" parTransId="{9B8AAB69-C5D3-B048-8A06-F6B17E579A9A}" sibTransId="{C163B122-6FFF-FC41-8247-B710F50605F4}"/>
    <dgm:cxn modelId="{3F97F383-B43C-4230-BA64-89EA71031CA1}" type="presOf" srcId="{C163B122-6FFF-FC41-8247-B710F50605F4}" destId="{714AC750-69C5-4AF4-8FF2-A6FE47FED932}" srcOrd="0" destOrd="0" presId="urn:microsoft.com/office/officeart/2005/8/layout/cycle2"/>
    <dgm:cxn modelId="{B1068A20-7DE4-4BB0-9AC9-035E70FC573C}" type="presOf" srcId="{371133DC-2D32-4784-85F6-BE145F2DA8E6}" destId="{D2170B7F-4F68-4A26-AFAB-D48913297B30}" srcOrd="0" destOrd="0" presId="urn:microsoft.com/office/officeart/2005/8/layout/cycle2"/>
    <dgm:cxn modelId="{2CF5B2FA-B9D0-44E2-AEDF-821FC77C1B5B}" type="presOf" srcId="{5D1A13A9-837D-42F1-8115-43996B60C7A4}" destId="{D482EEAE-CCA4-4C74-B0DC-94EDF4B2C416}" srcOrd="1" destOrd="0" presId="urn:microsoft.com/office/officeart/2005/8/layout/cycle2"/>
    <dgm:cxn modelId="{DBE8CF14-83CC-4285-B487-1B57288FDF92}" srcId="{40097D6F-B01D-0F43-9D3C-8670F331961A}" destId="{9F5B8296-988E-49FE-A281-06707C54F6B2}" srcOrd="1" destOrd="0" parTransId="{21732C1C-B6EB-4CA1-8738-892DC7A89177}" sibTransId="{5D1A13A9-837D-42F1-8115-43996B60C7A4}"/>
    <dgm:cxn modelId="{7EE19D96-C662-4235-BFA0-4F6033C224F0}" type="presOf" srcId="{9F5B8296-988E-49FE-A281-06707C54F6B2}" destId="{6A3E9616-BC24-4BCE-832F-43009E228B4C}" srcOrd="0" destOrd="0" presId="urn:microsoft.com/office/officeart/2005/8/layout/cycle2"/>
    <dgm:cxn modelId="{5A8EF12B-C066-4978-8D97-596620BA3210}" type="presParOf" srcId="{F268FA6A-2732-49A6-B06C-BB5B7F2DBE91}" destId="{8C893F01-6568-426D-B116-EBDE1F145D74}" srcOrd="0" destOrd="0" presId="urn:microsoft.com/office/officeart/2005/8/layout/cycle2"/>
    <dgm:cxn modelId="{EFAC74D8-1CCB-4E89-A1E1-74E646A0EB3F}" type="presParOf" srcId="{F268FA6A-2732-49A6-B06C-BB5B7F2DBE91}" destId="{714AC750-69C5-4AF4-8FF2-A6FE47FED932}" srcOrd="1" destOrd="0" presId="urn:microsoft.com/office/officeart/2005/8/layout/cycle2"/>
    <dgm:cxn modelId="{046F01ED-07D6-4DA9-9634-9C19C1BD90EE}" type="presParOf" srcId="{714AC750-69C5-4AF4-8FF2-A6FE47FED932}" destId="{8846ADC3-AB29-4AA5-9BC1-6902DBBD171D}" srcOrd="0" destOrd="0" presId="urn:microsoft.com/office/officeart/2005/8/layout/cycle2"/>
    <dgm:cxn modelId="{C87FA75E-844D-4ADD-8BFA-D08FF7969AB2}" type="presParOf" srcId="{F268FA6A-2732-49A6-B06C-BB5B7F2DBE91}" destId="{6A3E9616-BC24-4BCE-832F-43009E228B4C}" srcOrd="2" destOrd="0" presId="urn:microsoft.com/office/officeart/2005/8/layout/cycle2"/>
    <dgm:cxn modelId="{84BC5B79-8777-433D-9F84-0865B3784536}" type="presParOf" srcId="{F268FA6A-2732-49A6-B06C-BB5B7F2DBE91}" destId="{35E1A97F-73AA-4653-9410-62E4826456C6}" srcOrd="3" destOrd="0" presId="urn:microsoft.com/office/officeart/2005/8/layout/cycle2"/>
    <dgm:cxn modelId="{EFC098EB-D464-4D12-9E50-2F02A0D5F14B}" type="presParOf" srcId="{35E1A97F-73AA-4653-9410-62E4826456C6}" destId="{D482EEAE-CCA4-4C74-B0DC-94EDF4B2C416}" srcOrd="0" destOrd="0" presId="urn:microsoft.com/office/officeart/2005/8/layout/cycle2"/>
    <dgm:cxn modelId="{BD794887-246F-4B63-9EA8-5E753EE0E7AA}" type="presParOf" srcId="{F268FA6A-2732-49A6-B06C-BB5B7F2DBE91}" destId="{D2170B7F-4F68-4A26-AFAB-D48913297B30}" srcOrd="4" destOrd="0" presId="urn:microsoft.com/office/officeart/2005/8/layout/cycle2"/>
    <dgm:cxn modelId="{BDB5FF3C-B5F2-486E-B4B9-2DE8B25A0037}" type="presParOf" srcId="{F268FA6A-2732-49A6-B06C-BB5B7F2DBE91}" destId="{C638F250-E330-47E2-9B26-F7C861604FCF}" srcOrd="5" destOrd="0" presId="urn:microsoft.com/office/officeart/2005/8/layout/cycle2"/>
    <dgm:cxn modelId="{732F1922-331A-4786-B6C8-75A779CE3D49}" type="presParOf" srcId="{C638F250-E330-47E2-9B26-F7C861604FCF}" destId="{C7425202-0D09-46AA-8077-882CC2D286AA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BCE55-0FE3-4811-B260-B2782D04100B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13114286"/>
            <a:gd name="adj2" fmla="val 16200000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41E90-CD08-4C70-89A8-FD77FEC985F6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10028571"/>
            <a:gd name="adj2" fmla="val 13114286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B7EB4-2A0E-4FD2-801F-E3B1C485DC94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41BEF-EF01-496A-A64A-40FE512F03DB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F3B0D-5BC2-48D5-866C-5F3847DED2F6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87BC5-5FF7-4F1F-91F1-3999CD57E3D9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620E8-8514-435B-9891-04F080E2DF7A}">
      <dsp:nvSpPr>
        <dsp:cNvPr id="0" name=""/>
        <dsp:cNvSpPr/>
      </dsp:nvSpPr>
      <dsp:spPr>
        <a:xfrm>
          <a:off x="1724969" y="499048"/>
          <a:ext cx="3968449" cy="3968449"/>
        </a:xfrm>
        <a:prstGeom prst="blockArc">
          <a:avLst>
            <a:gd name="adj1" fmla="val 16200000"/>
            <a:gd name="adj2" fmla="val 19285714"/>
            <a:gd name="adj3" fmla="val 390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E4EF5-6E69-49AC-BBD4-24122F74334B}">
      <dsp:nvSpPr>
        <dsp:cNvPr id="0" name=""/>
        <dsp:cNvSpPr/>
      </dsp:nvSpPr>
      <dsp:spPr>
        <a:xfrm>
          <a:off x="2941274" y="1715354"/>
          <a:ext cx="1535838" cy="1535838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Book Antiqua" pitchFamily="18" charset="0"/>
          </a:endParaRPr>
        </a:p>
      </dsp:txBody>
      <dsp:txXfrm>
        <a:off x="2941274" y="1715354"/>
        <a:ext cx="1535838" cy="1535838"/>
      </dsp:txXfrm>
    </dsp:sp>
    <dsp:sp modelId="{2D8139F4-C34B-4807-A8BB-8F73B8B663EE}">
      <dsp:nvSpPr>
        <dsp:cNvPr id="0" name=""/>
        <dsp:cNvSpPr/>
      </dsp:nvSpPr>
      <dsp:spPr>
        <a:xfrm>
          <a:off x="2922176" y="-249265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Crecimiento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más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</a:rPr>
            <a:t> alto de la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región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</a:rPr>
            <a:t> con la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inflación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más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</a:rPr>
            <a:t>baja</a:t>
          </a:r>
          <a:endParaRPr lang="en-US" sz="1200" b="1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2922176" y="-249265"/>
        <a:ext cx="1574034" cy="1574034"/>
      </dsp:txXfrm>
    </dsp:sp>
    <dsp:sp modelId="{0476B978-123C-4FEB-927C-992832567172}">
      <dsp:nvSpPr>
        <dsp:cNvPr id="0" name=""/>
        <dsp:cNvSpPr/>
      </dsp:nvSpPr>
      <dsp:spPr>
        <a:xfrm>
          <a:off x="4443247" y="483243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Dinamismo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económico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en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diversos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sectores</a:t>
          </a:r>
          <a:endParaRPr lang="en-US" sz="12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4443247" y="483243"/>
        <a:ext cx="1574034" cy="1574034"/>
      </dsp:txXfrm>
    </dsp:sp>
    <dsp:sp modelId="{EB888DFE-4646-44B2-9424-B61C34ECBACC}">
      <dsp:nvSpPr>
        <dsp:cNvPr id="0" name=""/>
        <dsp:cNvSpPr/>
      </dsp:nvSpPr>
      <dsp:spPr>
        <a:xfrm>
          <a:off x="4818920" y="2129175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Exportaciones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a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niveles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récord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, y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creciente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diversifiación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productos</a:t>
          </a:r>
          <a:endParaRPr lang="en-US" sz="12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4818920" y="2129175"/>
        <a:ext cx="1574034" cy="1574034"/>
      </dsp:txXfrm>
    </dsp:sp>
    <dsp:sp modelId="{C0DCD091-49C1-443D-ABF9-D33BF4B82C70}">
      <dsp:nvSpPr>
        <dsp:cNvPr id="0" name=""/>
        <dsp:cNvSpPr/>
      </dsp:nvSpPr>
      <dsp:spPr>
        <a:xfrm>
          <a:off x="3766307" y="3449111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Bajos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niveles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deuda</a:t>
          </a:r>
          <a:endParaRPr lang="en-US" sz="12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3766307" y="3449111"/>
        <a:ext cx="1574034" cy="1574034"/>
      </dsp:txXfrm>
    </dsp:sp>
    <dsp:sp modelId="{4B951E95-8551-40CC-BA3C-B1FE61E70364}">
      <dsp:nvSpPr>
        <dsp:cNvPr id="0" name=""/>
        <dsp:cNvSpPr/>
      </dsp:nvSpPr>
      <dsp:spPr>
        <a:xfrm>
          <a:off x="2078046" y="3449111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Sólida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posición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fiscal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permite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aplicación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políticas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contracícilicas</a:t>
          </a:r>
          <a:endParaRPr lang="en-US" sz="12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2078046" y="3449111"/>
        <a:ext cx="1574034" cy="1574034"/>
      </dsp:txXfrm>
    </dsp:sp>
    <dsp:sp modelId="{269CCB7D-9907-4FE4-A71D-EB53454A6094}">
      <dsp:nvSpPr>
        <dsp:cNvPr id="0" name=""/>
        <dsp:cNvSpPr/>
      </dsp:nvSpPr>
      <dsp:spPr>
        <a:xfrm>
          <a:off x="1025433" y="2129175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err="1" smtClean="0">
              <a:latin typeface="Book Antiqua" pitchFamily="18" charset="0"/>
            </a:rPr>
            <a:t>Disminución</a:t>
          </a:r>
          <a:r>
            <a:rPr lang="en-US" sz="1200" b="1" i="0" u="none" kern="1200" dirty="0" smtClean="0">
              <a:latin typeface="Book Antiqua" pitchFamily="18" charset="0"/>
            </a:rPr>
            <a:t> del </a:t>
          </a:r>
          <a:r>
            <a:rPr lang="en-US" sz="1200" b="1" i="0" u="none" kern="1200" dirty="0" err="1" smtClean="0">
              <a:latin typeface="Book Antiqua" pitchFamily="18" charset="0"/>
            </a:rPr>
            <a:t>desempleo</a:t>
          </a:r>
          <a:r>
            <a:rPr lang="en-US" sz="1200" b="1" i="0" u="none" kern="1200" dirty="0" smtClean="0">
              <a:latin typeface="Book Antiqua" pitchFamily="18" charset="0"/>
            </a:rPr>
            <a:t> y la </a:t>
          </a:r>
          <a:r>
            <a:rPr lang="en-US" sz="1200" b="1" i="0" u="none" kern="1200" dirty="0" err="1" smtClean="0">
              <a:latin typeface="Book Antiqua" pitchFamily="18" charset="0"/>
            </a:rPr>
            <a:t>pobreza</a:t>
          </a:r>
          <a:endParaRPr lang="en-US" sz="1200" kern="1200" dirty="0">
            <a:latin typeface="Book Antiqua" pitchFamily="18" charset="0"/>
          </a:endParaRPr>
        </a:p>
      </dsp:txBody>
      <dsp:txXfrm>
        <a:off x="1025433" y="2129175"/>
        <a:ext cx="1574034" cy="1574034"/>
      </dsp:txXfrm>
    </dsp:sp>
    <dsp:sp modelId="{77EB9D0A-CE62-46E4-8785-1FF381AB6B0A}">
      <dsp:nvSpPr>
        <dsp:cNvPr id="0" name=""/>
        <dsp:cNvSpPr/>
      </dsp:nvSpPr>
      <dsp:spPr>
        <a:xfrm>
          <a:off x="1401106" y="483243"/>
          <a:ext cx="1574034" cy="1574034"/>
        </a:xfrm>
        <a:prstGeom prst="ellipse">
          <a:avLst/>
        </a:prstGeom>
        <a:solidFill>
          <a:srgbClr val="D60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Buenas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perspectivas</a:t>
          </a:r>
          <a:r>
            <a:rPr lang="en-US" sz="1200" b="1" kern="1200" dirty="0" smtClean="0">
              <a:solidFill>
                <a:schemeClr val="bg1"/>
              </a:solidFill>
              <a:latin typeface="Book Antiqua" pitchFamily="18" charset="0"/>
              <a:cs typeface="Times New Roman"/>
            </a:rPr>
            <a:t> </a:t>
          </a:r>
          <a:r>
            <a:rPr lang="en-US" sz="1200" b="1" kern="1200" dirty="0" err="1" smtClean="0">
              <a:solidFill>
                <a:schemeClr val="bg1"/>
              </a:solidFill>
              <a:latin typeface="Book Antiqua" pitchFamily="18" charset="0"/>
              <a:cs typeface="Times New Roman"/>
            </a:rPr>
            <a:t>económicas</a:t>
          </a:r>
          <a:endParaRPr lang="en-US" sz="12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1401106" y="483243"/>
        <a:ext cx="1574034" cy="15740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93F01-6568-426D-B116-EBDE1F145D74}">
      <dsp:nvSpPr>
        <dsp:cNvPr id="0" name=""/>
        <dsp:cNvSpPr/>
      </dsp:nvSpPr>
      <dsp:spPr>
        <a:xfrm>
          <a:off x="2671874" y="9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Crecimiento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Económico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Estabilidad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Políticas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Sociales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71874" y="99"/>
        <a:ext cx="2352451" cy="2352451"/>
      </dsp:txXfrm>
    </dsp:sp>
    <dsp:sp modelId="{714AC750-69C5-4AF4-8FF2-A6FE47FED932}">
      <dsp:nvSpPr>
        <dsp:cNvPr id="0" name=""/>
        <dsp:cNvSpPr/>
      </dsp:nvSpPr>
      <dsp:spPr>
        <a:xfrm rot="3600000">
          <a:off x="4409705" y="2292819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3600000">
        <a:off x="4409705" y="2292819"/>
        <a:ext cx="624394" cy="793952"/>
      </dsp:txXfrm>
    </dsp:sp>
    <dsp:sp modelId="{6A3E9616-BC24-4BCE-832F-43009E228B4C}">
      <dsp:nvSpPr>
        <dsp:cNvPr id="0" name=""/>
        <dsp:cNvSpPr/>
      </dsp:nvSpPr>
      <dsp:spPr>
        <a:xfrm>
          <a:off x="4437151" y="305764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Disminución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de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Pobreza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Desigualdad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437151" y="3057649"/>
        <a:ext cx="2352451" cy="2352451"/>
      </dsp:txXfrm>
    </dsp:sp>
    <dsp:sp modelId="{35E1A97F-73AA-4653-9410-62E4826456C6}">
      <dsp:nvSpPr>
        <dsp:cNvPr id="0" name=""/>
        <dsp:cNvSpPr/>
      </dsp:nvSpPr>
      <dsp:spPr>
        <a:xfrm rot="10800000">
          <a:off x="3553574" y="3836898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553574" y="3836898"/>
        <a:ext cx="624394" cy="793952"/>
      </dsp:txXfrm>
    </dsp:sp>
    <dsp:sp modelId="{D2170B7F-4F68-4A26-AFAB-D48913297B30}">
      <dsp:nvSpPr>
        <dsp:cNvPr id="0" name=""/>
        <dsp:cNvSpPr/>
      </dsp:nvSpPr>
      <dsp:spPr>
        <a:xfrm>
          <a:off x="906596" y="3057649"/>
          <a:ext cx="2352451" cy="23524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Mercados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más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grandes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y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mejor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clima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social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para</a:t>
          </a:r>
          <a:r>
            <a:rPr lang="en-US" sz="20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la </a:t>
          </a:r>
          <a:r>
            <a:rPr lang="en-US" sz="2000" b="1" kern="1200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inversión</a:t>
          </a:r>
          <a:endParaRPr lang="en-US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906596" y="3057649"/>
        <a:ext cx="2352451" cy="2352451"/>
      </dsp:txXfrm>
    </dsp:sp>
    <dsp:sp modelId="{C638F250-E330-47E2-9B26-F7C861604FCF}">
      <dsp:nvSpPr>
        <dsp:cNvPr id="0" name=""/>
        <dsp:cNvSpPr/>
      </dsp:nvSpPr>
      <dsp:spPr>
        <a:xfrm rot="18000000">
          <a:off x="2644428" y="2323427"/>
          <a:ext cx="624394" cy="7939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8000000">
        <a:off x="2644428" y="2323427"/>
        <a:ext cx="624394" cy="793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D46D15-898C-483E-A4D9-D8DA0336DE15}" type="datetimeFigureOut">
              <a:rPr lang="es-PE"/>
              <a:pPr>
                <a:defRPr/>
              </a:pPr>
              <a:t>24/01/2012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69C07B-A325-4A7A-AEBE-AF3990B4B8D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80602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F909F-3CD8-4AAE-9A2E-04E3E7DDD3B5}" type="datetimeFigureOut">
              <a:rPr lang="es-PE"/>
              <a:pPr>
                <a:defRPr/>
              </a:pPr>
              <a:t>24/01/2012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2" tIns="45646" rIns="91292" bIns="45646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2"/>
          </a:xfrm>
          <a:prstGeom prst="rect">
            <a:avLst/>
          </a:prstGeom>
        </p:spPr>
        <p:txBody>
          <a:bodyPr vert="horz" lIns="91292" tIns="45646" rIns="91292" bIns="4564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C451AC-511B-4CE5-ADEB-133AD06F87B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15134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DA20A-EB77-44C5-B358-4B38FF02EF80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57143-3C99-43E6-B265-EAC3FBE927E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20</a:t>
            </a:fld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49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37BE9-934E-4E5F-95D3-ED00F8E34614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00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A3A264-506F-4F25-9358-E6E184F64086}" type="slidenum">
              <a:rPr lang="es-PE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s-P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28</a:t>
            </a:fld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30</a:t>
            </a:fld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31</a:t>
            </a:fld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32</a:t>
            </a:fld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34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2947" name="3 Marcador de número de diapositiva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5AAE19-F5EE-4A49-AF2B-121005F0257D}" type="slidenum">
              <a:rPr lang="es-PE" sz="1200">
                <a:latin typeface="+mn-lt"/>
              </a:rPr>
              <a:pPr algn="r">
                <a:defRPr/>
              </a:pPr>
              <a:t>2</a:t>
            </a:fld>
            <a:endParaRPr lang="es-P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DA20A-EB77-44C5-B358-4B38FF02EF80}" type="slidenum">
              <a:rPr lang="es-PE" smtClean="0">
                <a:solidFill>
                  <a:prstClr val="black"/>
                </a:solidFill>
              </a:rPr>
              <a:pPr/>
              <a:t>35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/>
              <a:pPr>
                <a:defRPr/>
              </a:pPr>
              <a:t>4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451AC-511B-4CE5-ADEB-133AD06F87B0}" type="slidenum">
              <a:rPr lang="es-P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P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84742-E30C-4B2A-9212-B513BCEE6D22}" type="slidenum">
              <a:rPr lang="es-PE" smtClean="0"/>
              <a:pPr/>
              <a:t>11</a:t>
            </a:fld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16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8BDF0-BA18-45FA-AC64-F692781DE992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77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F4387-CCBF-44BB-A6F0-66B7E15532E1}" type="slidenum">
              <a:rPr 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P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425D8-9C0D-4341-9433-D02014ED912E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57143-3C99-43E6-B265-EAC3FBE927E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932040" y="2564904"/>
            <a:ext cx="4104456" cy="792088"/>
          </a:xfrm>
        </p:spPr>
        <p:txBody>
          <a:bodyPr>
            <a:noAutofit/>
          </a:bodyPr>
          <a:lstStyle>
            <a:lvl1pPr algn="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64088" y="3861048"/>
            <a:ext cx="3592488" cy="43204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283968" y="2852936"/>
            <a:ext cx="4680520" cy="504056"/>
          </a:xfrm>
        </p:spPr>
        <p:txBody>
          <a:bodyPr>
            <a:noAutofit/>
          </a:bodyPr>
          <a:lstStyle>
            <a:lvl1pPr algn="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5746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1036711"/>
          </a:xfrm>
        </p:spPr>
        <p:txBody>
          <a:bodyPr/>
          <a:lstStyle>
            <a:lvl1pPr marL="273050" indent="-273050">
              <a:buFont typeface="Wingdings" pitchFamily="2" charset="2"/>
              <a:buChar char="Ø"/>
              <a:defRPr sz="24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 userDrawn="1"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F801CE-B2A0-40EC-A090-4939863C5F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60D4C5-DC18-4C6F-8C28-D0A4A27235D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5746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1036711"/>
          </a:xfrm>
        </p:spPr>
        <p:txBody>
          <a:bodyPr/>
          <a:lstStyle>
            <a:lvl1pPr marL="273050" indent="-273050">
              <a:buFont typeface="Wingdings" pitchFamily="2" charset="2"/>
              <a:buChar char="Ø"/>
              <a:defRPr sz="24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5900"/>
            <a:ext cx="806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 userDrawn="1"/>
        </p:nvCxnSpPr>
        <p:spPr>
          <a:xfrm>
            <a:off x="395288" y="6669088"/>
            <a:ext cx="83534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2098576" cy="103671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27784" y="1196753"/>
            <a:ext cx="6048672" cy="306000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03963"/>
            <a:ext cx="5111750" cy="365125"/>
          </a:xfrm>
        </p:spPr>
        <p:txBody>
          <a:bodyPr/>
          <a:lstStyle>
            <a:lvl1pPr marL="0" indent="0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476375" y="333375"/>
            <a:ext cx="7210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2098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95288" y="63039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211638" y="6661150"/>
            <a:ext cx="466725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A66F18B1-400B-4FD1-820B-1D24FA463E2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2" r:id="rId4"/>
    <p:sldLayoutId id="2147483733" r:id="rId5"/>
    <p:sldLayoutId id="2147483734" r:id="rId6"/>
    <p:sldLayoutId id="2147483740" r:id="rId7"/>
    <p:sldLayoutId id="2147483742" r:id="rId8"/>
    <p:sldLayoutId id="214748374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Book Antiqu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00"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e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20.xml"/><Relationship Id="rId7" Type="http://schemas.openxmlformats.org/officeDocument/2006/relationships/image" Target="../media/image48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tags" Target="../tags/tag24.xml"/><Relationship Id="rId7" Type="http://schemas.openxmlformats.org/officeDocument/2006/relationships/image" Target="../media/image61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72132" y="1932222"/>
            <a:ext cx="3392926" cy="1211026"/>
          </a:xfrm>
        </p:spPr>
        <p:txBody>
          <a:bodyPr/>
          <a:lstStyle/>
          <a:p>
            <a:r>
              <a:rPr lang="en-US" sz="2400" b="1" dirty="0" err="1" smtClean="0"/>
              <a:t>Perú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Perspectivas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Económicas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Sociales</a:t>
            </a:r>
            <a:endParaRPr lang="es-PE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57818" y="4572008"/>
            <a:ext cx="3592488" cy="571504"/>
          </a:xfrm>
        </p:spPr>
        <p:txBody>
          <a:bodyPr/>
          <a:lstStyle/>
          <a:p>
            <a:r>
              <a:rPr lang="es-PE" sz="1600" dirty="0" smtClean="0"/>
              <a:t>Enero, 2012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786314" y="3571876"/>
            <a:ext cx="422985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PE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Luis Miguel Castilla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P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Ministro de Economía y Finanzas</a:t>
            </a:r>
          </a:p>
        </p:txBody>
      </p:sp>
    </p:spTree>
    <p:extLst>
      <p:ext uri="{BB962C8B-B14F-4D97-AF65-F5344CB8AC3E}">
        <p14:creationId xmlns:p14="http://schemas.microsoft.com/office/powerpoint/2010/main" xmlns="" val="709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 cstate="print"/>
          <a:srcRect l="3828" r="4669"/>
          <a:stretch>
            <a:fillRect/>
          </a:stretch>
        </p:blipFill>
        <p:spPr bwMode="auto">
          <a:xfrm>
            <a:off x="1372868" y="1857077"/>
            <a:ext cx="7056784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574675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Expansión</a:t>
            </a:r>
            <a:r>
              <a:rPr lang="en-US" sz="2400" dirty="0" smtClean="0">
                <a:solidFill>
                  <a:srgbClr val="FFFFFF"/>
                </a:solidFill>
              </a:rPr>
              <a:t> del </a:t>
            </a:r>
            <a:r>
              <a:rPr lang="en-US" sz="2400" dirty="0" err="1" smtClean="0">
                <a:solidFill>
                  <a:srgbClr val="FFFFFF"/>
                </a:solidFill>
              </a:rPr>
              <a:t>consumo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por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todo</a:t>
            </a:r>
            <a:r>
              <a:rPr lang="en-US" sz="2400" dirty="0" smtClean="0">
                <a:solidFill>
                  <a:srgbClr val="FFFFFF"/>
                </a:solidFill>
              </a:rPr>
              <a:t> el </a:t>
            </a:r>
            <a:r>
              <a:rPr lang="en-US" sz="2400" dirty="0" err="1" smtClean="0">
                <a:solidFill>
                  <a:srgbClr val="FFFFFF"/>
                </a:solidFill>
              </a:rPr>
              <a:t>Perú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211960" y="6661869"/>
            <a:ext cx="467072" cy="196131"/>
          </a:xfrm>
          <a:prstGeom prst="rect">
            <a:avLst/>
          </a:prstGeom>
        </p:spPr>
        <p:txBody>
          <a:bodyPr/>
          <a:lstStyle/>
          <a:p>
            <a:fld id="{6804B9E8-B2EC-41F7-92D0-58A4283FB021}" type="slidenum">
              <a:rPr lang="es-PE" smtClean="0"/>
              <a:pPr/>
              <a:t>10</a:t>
            </a:fld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092948" y="1196753"/>
            <a:ext cx="6048672" cy="306000"/>
          </a:xfrm>
        </p:spPr>
        <p:txBody>
          <a:bodyPr>
            <a:noAutofit/>
          </a:bodyPr>
          <a:lstStyle/>
          <a:p>
            <a:r>
              <a:rPr lang="es-ES" sz="1600" dirty="0" smtClean="0"/>
              <a:t>Presencia de Tiendas de </a:t>
            </a:r>
            <a:r>
              <a:rPr lang="es-ES" sz="1600" dirty="0" err="1" smtClean="0"/>
              <a:t>Retail</a:t>
            </a:r>
            <a:endParaRPr lang="en-US" sz="1600" dirty="0"/>
          </a:p>
        </p:txBody>
      </p:sp>
      <p:sp>
        <p:nvSpPr>
          <p:cNvPr id="10" name="Cuadro de texto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4956" y="1641177"/>
            <a:ext cx="1600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/>
              <a:t>2001</a:t>
            </a:r>
          </a:p>
        </p:txBody>
      </p:sp>
      <p:sp>
        <p:nvSpPr>
          <p:cNvPr id="11" name="Línea 2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436964" y="1945977"/>
            <a:ext cx="15557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2" name="Cuadro de texto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93348" y="1641177"/>
            <a:ext cx="1600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smtClean="0"/>
              <a:t>2011</a:t>
            </a:r>
            <a:endParaRPr lang="en-US" sz="1300" b="1" dirty="0"/>
          </a:p>
        </p:txBody>
      </p:sp>
      <p:sp>
        <p:nvSpPr>
          <p:cNvPr id="13" name="Línea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941096" y="1945977"/>
            <a:ext cx="15204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4 CuadroTexto"/>
          <p:cNvSpPr txBox="1">
            <a:spLocks noChangeArrowheads="1"/>
          </p:cNvSpPr>
          <p:nvPr/>
        </p:nvSpPr>
        <p:spPr bwMode="auto">
          <a:xfrm>
            <a:off x="357186" y="6286520"/>
            <a:ext cx="4071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900" b="0" i="1" dirty="0" smtClean="0">
                <a:latin typeface="+mn-lt"/>
                <a:cs typeface="Arial" pitchFamily="34" charset="0"/>
              </a:rPr>
              <a:t>1/ Al </a:t>
            </a:r>
            <a:r>
              <a:rPr lang="es-PE" sz="900" i="1" dirty="0" smtClean="0">
                <a:latin typeface="+mn-lt"/>
                <a:cs typeface="Arial" pitchFamily="34" charset="0"/>
              </a:rPr>
              <a:t>19 de enero del 2012.</a:t>
            </a:r>
          </a:p>
          <a:p>
            <a:r>
              <a:rPr lang="es-PE" sz="900" i="1" dirty="0" smtClean="0">
                <a:latin typeface="+mn-lt"/>
                <a:cs typeface="Arial" pitchFamily="34" charset="0"/>
              </a:rPr>
              <a:t>Fuente: BCRP, </a:t>
            </a:r>
            <a:r>
              <a:rPr lang="es-PE" sz="900" i="1" dirty="0" err="1" smtClean="0">
                <a:latin typeface="+mn-lt"/>
                <a:cs typeface="Arial" pitchFamily="34" charset="0"/>
              </a:rPr>
              <a:t>Moody’s</a:t>
            </a:r>
            <a:r>
              <a:rPr lang="es-PE" sz="900" i="1" dirty="0" smtClean="0">
                <a:latin typeface="+mn-lt"/>
                <a:cs typeface="Arial" pitchFamily="34" charset="0"/>
              </a:rPr>
              <a:t>, MEF. </a:t>
            </a:r>
            <a:endParaRPr lang="es-ES" sz="900" b="0" i="1" dirty="0">
              <a:latin typeface="+mn-lt"/>
              <a:cs typeface="Arial" pitchFamily="34" charset="0"/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para enfrentar una recaída de la economía mundial</a:t>
            </a:r>
            <a:endParaRPr lang="es-ES" dirty="0"/>
          </a:p>
        </p:txBody>
      </p:sp>
      <p:sp>
        <p:nvSpPr>
          <p:cNvPr id="22" name="10 CuadroTexto"/>
          <p:cNvSpPr txBox="1">
            <a:spLocks noChangeArrowheads="1"/>
          </p:cNvSpPr>
          <p:nvPr/>
        </p:nvSpPr>
        <p:spPr bwMode="auto">
          <a:xfrm>
            <a:off x="571472" y="1071212"/>
            <a:ext cx="3996000" cy="5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Fondo de Estabilización Fiscal</a:t>
            </a:r>
          </a:p>
          <a:p>
            <a:pPr algn="ctr">
              <a:defRPr/>
            </a:pPr>
            <a:r>
              <a:rPr lang="es-ES" sz="1200" dirty="0" smtClean="0"/>
              <a:t>(</a:t>
            </a:r>
            <a:r>
              <a:rPr lang="en-US" sz="1200" dirty="0" smtClean="0"/>
              <a:t>Miles de </a:t>
            </a:r>
            <a:r>
              <a:rPr lang="en-US" sz="1200" dirty="0" err="1" smtClean="0"/>
              <a:t>millones</a:t>
            </a:r>
            <a:r>
              <a:rPr lang="en-US" sz="1200" dirty="0" smtClean="0"/>
              <a:t> de US$</a:t>
            </a:r>
            <a:r>
              <a:rPr lang="es-ES" sz="1200" dirty="0" smtClean="0"/>
              <a:t>)</a:t>
            </a:r>
          </a:p>
        </p:txBody>
      </p:sp>
      <p:sp>
        <p:nvSpPr>
          <p:cNvPr id="23" name="10 CuadroTexto"/>
          <p:cNvSpPr txBox="1">
            <a:spLocks noChangeArrowheads="1"/>
          </p:cNvSpPr>
          <p:nvPr/>
        </p:nvSpPr>
        <p:spPr bwMode="auto">
          <a:xfrm>
            <a:off x="4857752" y="1067612"/>
            <a:ext cx="39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Deuda Pública</a:t>
            </a:r>
          </a:p>
          <a:p>
            <a:pPr algn="ctr">
              <a:defRPr/>
            </a:pPr>
            <a:r>
              <a:rPr lang="es-ES" sz="1200" dirty="0" smtClean="0"/>
              <a:t>(% del PBI)</a:t>
            </a:r>
          </a:p>
        </p:txBody>
      </p:sp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571472" y="3643314"/>
            <a:ext cx="3996000" cy="5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Perú: Reservas Internacionales Netas </a:t>
            </a:r>
            <a:r>
              <a:rPr lang="es-ES" sz="1200" b="1" baseline="30000" dirty="0" smtClean="0"/>
              <a:t>1</a:t>
            </a:r>
          </a:p>
          <a:p>
            <a:pPr algn="ctr">
              <a:defRPr/>
            </a:pPr>
            <a:r>
              <a:rPr lang="es-ES" sz="1200" dirty="0" smtClean="0"/>
              <a:t>(Millones de US$)</a:t>
            </a:r>
          </a:p>
        </p:txBody>
      </p:sp>
      <p:sp>
        <p:nvSpPr>
          <p:cNvPr id="25" name="10 CuadroTexto"/>
          <p:cNvSpPr txBox="1">
            <a:spLocks noChangeArrowheads="1"/>
          </p:cNvSpPr>
          <p:nvPr/>
        </p:nvSpPr>
        <p:spPr bwMode="auto">
          <a:xfrm>
            <a:off x="4857752" y="3681715"/>
            <a:ext cx="399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LATAM: Reservas Internacionales Netas 2010</a:t>
            </a:r>
          </a:p>
          <a:p>
            <a:pPr algn="ctr">
              <a:defRPr/>
            </a:pPr>
            <a:r>
              <a:rPr lang="es-ES" sz="1200" dirty="0" smtClean="0"/>
              <a:t>(% de PBI)</a:t>
            </a:r>
          </a:p>
        </p:txBody>
      </p:sp>
      <p:sp>
        <p:nvSpPr>
          <p:cNvPr id="2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4211638" y="6661150"/>
            <a:ext cx="466725" cy="196850"/>
          </a:xfrm>
        </p:spPr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11</a:t>
            </a:fld>
            <a:endParaRPr lang="es-P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667125" cy="24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3499200" cy="213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894" y="4134808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/>
          <a:lstStyle/>
          <a:p>
            <a:r>
              <a:rPr lang="es-ES" dirty="0" smtClean="0"/>
              <a:t>Sólida posición fiscal permite política contracíclica ante eventual recaída del mundo</a:t>
            </a:r>
          </a:p>
        </p:txBody>
      </p:sp>
      <p:sp>
        <p:nvSpPr>
          <p:cNvPr id="114690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F0361-D36C-4BBB-A3D7-B48A5403D268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PE" smtClean="0">
              <a:latin typeface="Arial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2938" y="3644900"/>
            <a:ext cx="3816350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latin typeface="Book Antiqua" pitchFamily="18" charset="0"/>
              </a:rPr>
              <a:t>Fondo de Estabilización Fiscal</a:t>
            </a:r>
            <a:endParaRPr lang="es-ES" sz="1200" b="1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Book Antiqua" pitchFamily="18" charset="0"/>
              </a:rPr>
              <a:t>(% </a:t>
            </a:r>
            <a:r>
              <a:rPr lang="es-ES" sz="1000" dirty="0" smtClean="0"/>
              <a:t>de PBI</a:t>
            </a:r>
            <a:r>
              <a:rPr lang="es-ES" sz="1000" dirty="0" smtClean="0">
                <a:latin typeface="Book Antiqua" pitchFamily="18" charset="0"/>
              </a:rPr>
              <a:t>)</a:t>
            </a:r>
            <a:endParaRPr lang="es-ES" sz="1000" dirty="0">
              <a:latin typeface="Book Antiqua" pitchFamily="18" charset="0"/>
            </a:endParaRPr>
          </a:p>
        </p:txBody>
      </p: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4786314" y="981075"/>
            <a:ext cx="414340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latin typeface="Book Antiqua" pitchFamily="18" charset="0"/>
              </a:rPr>
              <a:t>Resultado Económico del Sector Público No Financiero</a:t>
            </a:r>
            <a:endParaRPr lang="es-ES" sz="1200" b="1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Book Antiqua" pitchFamily="18" charset="0"/>
              </a:rPr>
              <a:t>(% </a:t>
            </a:r>
            <a:r>
              <a:rPr lang="es-ES" sz="1000" dirty="0" smtClean="0">
                <a:latin typeface="Book Antiqua" pitchFamily="18" charset="0"/>
              </a:rPr>
              <a:t>de PBI) </a:t>
            </a:r>
            <a:endParaRPr lang="es-ES" sz="700" dirty="0">
              <a:latin typeface="Book Antiqu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1500" y="981075"/>
            <a:ext cx="385762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latin typeface="Book Antiqua" pitchFamily="18" charset="0"/>
              </a:rPr>
              <a:t>Ingresos Corrientes y Gastos No Financieros del GG</a:t>
            </a:r>
            <a:endParaRPr lang="es-ES" sz="1200" b="1" baseline="30000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latin typeface="Book Antiqua" pitchFamily="18" charset="0"/>
              </a:rPr>
              <a:t>(Variación % anual)</a:t>
            </a:r>
            <a:endParaRPr lang="es-ES" sz="1000" dirty="0">
              <a:latin typeface="Book Antiqua" pitchFamily="18" charset="0"/>
            </a:endParaRPr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57188" y="6304235"/>
            <a:ext cx="5654675" cy="365125"/>
          </a:xfrm>
        </p:spPr>
        <p:txBody>
          <a:bodyPr/>
          <a:lstStyle/>
          <a:p>
            <a:pPr>
              <a:defRPr/>
            </a:pPr>
            <a:r>
              <a:rPr lang="es-ES" sz="900" dirty="0" smtClean="0">
                <a:latin typeface="+mj-lt"/>
              </a:rPr>
              <a:t>1/ Marco Macroeconómico Multianual Revisado 2012-2014</a:t>
            </a:r>
            <a:endParaRPr lang="en-US" sz="900" dirty="0" smtClean="0">
              <a:latin typeface="+mj-lt"/>
            </a:endParaRPr>
          </a:p>
          <a:p>
            <a:pPr>
              <a:defRPr/>
            </a:pPr>
            <a:r>
              <a:rPr lang="es-PE" sz="900" dirty="0" smtClean="0">
                <a:latin typeface="+mj-lt"/>
              </a:rPr>
              <a:t>Fuente: MEF</a:t>
            </a:r>
            <a:r>
              <a:rPr lang="es-PE" dirty="0" smtClean="0">
                <a:latin typeface="+mj-lt"/>
              </a:rPr>
              <a:t>.</a:t>
            </a:r>
            <a:endParaRPr lang="es-PE" dirty="0">
              <a:latin typeface="+mj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29188" y="3643313"/>
            <a:ext cx="3816350" cy="430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latin typeface="Book Antiqua" pitchFamily="18" charset="0"/>
              </a:rPr>
              <a:t>Ahorros Públicos 2011</a:t>
            </a:r>
            <a:endParaRPr lang="es-ES" sz="1200" b="1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latin typeface="Book Antiqua" pitchFamily="18" charset="0"/>
              </a:rPr>
              <a:t>(%  </a:t>
            </a:r>
            <a:r>
              <a:rPr lang="es-ES" sz="1000" dirty="0" smtClean="0">
                <a:latin typeface="Book Antiqua" pitchFamily="18" charset="0"/>
              </a:rPr>
              <a:t>de PBI)</a:t>
            </a:r>
            <a:endParaRPr lang="es-ES" sz="1000" dirty="0">
              <a:latin typeface="Book Antiqua" pitchFamily="18" charset="0"/>
            </a:endParaRPr>
          </a:p>
        </p:txBody>
      </p:sp>
      <p:sp>
        <p:nvSpPr>
          <p:cNvPr id="114697" name="16 CuadroTexto"/>
          <p:cNvSpPr txBox="1">
            <a:spLocks noChangeArrowheads="1"/>
          </p:cNvSpPr>
          <p:nvPr/>
        </p:nvSpPr>
        <p:spPr bwMode="auto">
          <a:xfrm>
            <a:off x="5221088" y="6165304"/>
            <a:ext cx="359938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s-ES" sz="1400" dirty="0" smtClean="0"/>
              <a:t>Los ahorros públicos son 13% del PBI</a:t>
            </a:r>
            <a:r>
              <a:rPr lang="es-PE" sz="1400" dirty="0" smtClean="0"/>
              <a:t>.</a:t>
            </a:r>
            <a:endParaRPr lang="es-PE" sz="1400" dirty="0">
              <a:latin typeface="Book Antiqua" pitchFamily="18" charset="0"/>
            </a:endParaRPr>
          </a:p>
        </p:txBody>
      </p:sp>
      <p:pic>
        <p:nvPicPr>
          <p:cNvPr id="11469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71938"/>
            <a:ext cx="36671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686" y="1414448"/>
            <a:ext cx="3561088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428736"/>
            <a:ext cx="3609864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100517"/>
            <a:ext cx="3655771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Título"/>
          <p:cNvSpPr>
            <a:spLocks noGrp="1"/>
          </p:cNvSpPr>
          <p:nvPr>
            <p:ph type="ctrTitle"/>
          </p:nvPr>
        </p:nvSpPr>
        <p:spPr>
          <a:xfrm>
            <a:off x="3857620" y="2857496"/>
            <a:ext cx="5256213" cy="1501783"/>
          </a:xfrm>
        </p:spPr>
        <p:txBody>
          <a:bodyPr/>
          <a:lstStyle/>
          <a:p>
            <a:pPr marL="514350" indent="-514350"/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Agenda de la </a:t>
            </a:r>
            <a:r>
              <a:rPr lang="en-US" dirty="0" err="1" smtClean="0">
                <a:latin typeface="Arial" charset="0"/>
                <a:cs typeface="Arial" charset="0"/>
              </a:rPr>
              <a:t>nueva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administración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cs typeface="Arial" charset="0"/>
              </a:rPr>
              <a:t>Crecimiento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Estabilidad</a:t>
            </a:r>
            <a:r>
              <a:rPr lang="en-US" dirty="0" smtClean="0">
                <a:latin typeface="Arial" charset="0"/>
                <a:cs typeface="Arial" charset="0"/>
              </a:rPr>
              <a:t> y                      mayor </a:t>
            </a:r>
            <a:r>
              <a:rPr lang="en-US" dirty="0" err="1" smtClean="0">
                <a:latin typeface="Arial" charset="0"/>
                <a:cs typeface="Arial" charset="0"/>
              </a:rPr>
              <a:t>Inclusión</a:t>
            </a:r>
            <a:r>
              <a:rPr lang="en-US" dirty="0" smtClean="0">
                <a:latin typeface="Arial" charset="0"/>
                <a:cs typeface="Arial" charset="0"/>
              </a:rPr>
              <a:t>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344097" cy="574675"/>
          </a:xfrm>
        </p:spPr>
        <p:txBody>
          <a:bodyPr/>
          <a:lstStyle/>
          <a:p>
            <a:pPr lvl="1"/>
            <a:r>
              <a:rPr lang="es-PE" sz="2400" dirty="0" smtClean="0">
                <a:solidFill>
                  <a:schemeClr val="bg1"/>
                </a:solidFill>
              </a:rPr>
              <a:t/>
            </a:r>
            <a:br>
              <a:rPr lang="es-PE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Perú ha crecido sostenidamente y la pobreza en general se ha reducido</a:t>
            </a:r>
            <a:br>
              <a:rPr lang="es-ES" sz="2400" dirty="0" smtClean="0">
                <a:solidFill>
                  <a:schemeClr val="bg1"/>
                </a:solidFill>
              </a:rPr>
            </a:b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4071966" cy="3939349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  <a:defRPr/>
            </a:pPr>
            <a:endParaRPr lang="es-ES" sz="1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0" dirty="0" smtClean="0"/>
              <a:t>El PBI se </a:t>
            </a:r>
            <a:r>
              <a:rPr lang="en-US" sz="1800" b="0" dirty="0" err="1" smtClean="0"/>
              <a:t>triplicó</a:t>
            </a:r>
            <a:r>
              <a:rPr lang="en-US" sz="1800" b="0" dirty="0" smtClean="0"/>
              <a:t> con </a:t>
            </a:r>
            <a:r>
              <a:rPr lang="en-US" sz="1800" b="0" dirty="0" err="1" smtClean="0"/>
              <a:t>respecto</a:t>
            </a:r>
            <a:r>
              <a:rPr lang="en-US" sz="1800" b="0" dirty="0" smtClean="0"/>
              <a:t> al </a:t>
            </a:r>
            <a:r>
              <a:rPr lang="en-US" sz="1800" b="0" dirty="0" err="1" smtClean="0"/>
              <a:t>año</a:t>
            </a:r>
            <a:r>
              <a:rPr lang="en-US" sz="1800" b="0" dirty="0" smtClean="0"/>
              <a:t> 2000.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0" dirty="0" err="1" smtClean="0"/>
              <a:t>Crecimiento</a:t>
            </a:r>
            <a:r>
              <a:rPr lang="en-US" sz="1800" b="0" dirty="0" smtClean="0"/>
              <a:t> del PBI per </a:t>
            </a:r>
            <a:r>
              <a:rPr lang="en-US" sz="1800" b="0" dirty="0" err="1" smtClean="0"/>
              <a:t>cápita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más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rápido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desde</a:t>
            </a:r>
            <a:r>
              <a:rPr lang="en-US" sz="1800" b="0" dirty="0" smtClean="0"/>
              <a:t> los 50’s.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0" dirty="0" smtClean="0"/>
              <a:t>El PBI per </a:t>
            </a:r>
            <a:r>
              <a:rPr lang="en-US" sz="1800" b="0" dirty="0" err="1" smtClean="0"/>
              <a:t>cápita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recuperándose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después</a:t>
            </a:r>
            <a:r>
              <a:rPr lang="en-US" sz="1800" b="0" dirty="0" smtClean="0"/>
              <a:t> de 3 </a:t>
            </a:r>
            <a:r>
              <a:rPr lang="en-US" sz="1800" b="0" dirty="0" err="1" smtClean="0"/>
              <a:t>décadas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perdidas</a:t>
            </a:r>
            <a:endParaRPr lang="en-US" sz="1800" b="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1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0" dirty="0" smtClean="0"/>
              <a:t>La </a:t>
            </a:r>
            <a:r>
              <a:rPr lang="en-US" sz="1800" b="0" dirty="0" err="1" smtClean="0"/>
              <a:t>pobreza</a:t>
            </a:r>
            <a:r>
              <a:rPr lang="en-US" sz="1800" b="0" dirty="0" smtClean="0"/>
              <a:t> se </a:t>
            </a:r>
            <a:r>
              <a:rPr lang="en-US" sz="1800" b="0" dirty="0" err="1" smtClean="0"/>
              <a:t>redujo</a:t>
            </a:r>
            <a:r>
              <a:rPr lang="en-US" sz="1800" b="0" dirty="0" smtClean="0"/>
              <a:t> de 50% a 30%.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b="0" dirty="0" smtClean="0"/>
              <a:t>La </a:t>
            </a:r>
            <a:r>
              <a:rPr lang="en-US" sz="1800" b="0" dirty="0" err="1" smtClean="0"/>
              <a:t>población</a:t>
            </a:r>
            <a:r>
              <a:rPr lang="en-US" sz="1800" b="0" dirty="0" smtClean="0"/>
              <a:t> en el 2010 </a:t>
            </a:r>
            <a:r>
              <a:rPr lang="en-US" sz="1800" b="0" dirty="0" err="1" smtClean="0"/>
              <a:t>fue</a:t>
            </a:r>
            <a:r>
              <a:rPr lang="en-US" sz="1800" b="0" dirty="0" smtClean="0"/>
              <a:t> de 29.5 </a:t>
            </a:r>
            <a:r>
              <a:rPr lang="en-US" sz="1800" b="0" dirty="0" err="1" smtClean="0"/>
              <a:t>millones</a:t>
            </a:r>
            <a:r>
              <a:rPr lang="en-US" sz="1800" b="0" dirty="0" smtClean="0"/>
              <a:t> de personas.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3227B-D85E-4166-90FE-0CEFDF89001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5 Marcador de contenido"/>
          <p:cNvSpPr txBox="1">
            <a:spLocks/>
          </p:cNvSpPr>
          <p:nvPr/>
        </p:nvSpPr>
        <p:spPr>
          <a:xfrm>
            <a:off x="4427984" y="1763318"/>
            <a:ext cx="4286280" cy="5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PBI Per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cápita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(Promedio 10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años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var.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porcentual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)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0" name="21 Marcador de pie de página"/>
          <p:cNvSpPr txBox="1">
            <a:spLocks noGrp="1"/>
          </p:cNvSpPr>
          <p:nvPr/>
        </p:nvSpPr>
        <p:spPr bwMode="auto">
          <a:xfrm>
            <a:off x="323850" y="6143644"/>
            <a:ext cx="5111750" cy="6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endParaRPr lang="en-US" sz="800" i="1" dirty="0" smtClean="0">
              <a:latin typeface="Calibri" pitchFamily="34" charset="0"/>
            </a:endParaRPr>
          </a:p>
          <a:p>
            <a:pPr marL="228600" indent="-228600"/>
            <a:r>
              <a:rPr lang="en-US" sz="900" i="1" dirty="0" err="1" smtClean="0">
                <a:latin typeface="Calibri" pitchFamily="34" charset="0"/>
              </a:rPr>
              <a:t>Fuente</a:t>
            </a:r>
            <a:r>
              <a:rPr lang="en-US" sz="900" i="1" dirty="0" smtClean="0">
                <a:latin typeface="Calibri" pitchFamily="34" charset="0"/>
              </a:rPr>
              <a:t>: BCRP.</a:t>
            </a:r>
            <a:endParaRPr lang="en-US" sz="900" i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08659"/>
            <a:ext cx="4286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 Título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15196" cy="642942"/>
          </a:xfrm>
        </p:spPr>
        <p:txBody>
          <a:bodyPr/>
          <a:lstStyle/>
          <a:p>
            <a:r>
              <a:rPr lang="es-PE" dirty="0" smtClean="0"/>
              <a:t>Crecimiento económico y estabilidad macroeconómica impulsó el progreso social</a:t>
            </a:r>
            <a:endParaRPr lang="es-ES" dirty="0" smtClean="0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4211638" y="6661150"/>
            <a:ext cx="466725" cy="1968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E0E21-1E36-40A2-BDEE-B256305B63BE}" type="slidenum">
              <a:rPr lang="es-P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PE" smtClean="0">
              <a:solidFill>
                <a:prstClr val="black"/>
              </a:solidFill>
            </a:endParaRPr>
          </a:p>
        </p:txBody>
      </p:sp>
      <p:sp>
        <p:nvSpPr>
          <p:cNvPr id="12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24" y="1781992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Tasa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de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Pobreza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 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(% de la 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población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total</a:t>
            </a:r>
            <a:r>
              <a:rPr lang="en-US" sz="13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3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86314" y="1817992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Coeficiente</a:t>
            </a:r>
            <a:r>
              <a:rPr lang="en-US" sz="1400" b="1" dirty="0" smtClean="0">
                <a:solidFill>
                  <a:prstClr val="black"/>
                </a:solidFill>
              </a:rPr>
              <a:t> de </a:t>
            </a:r>
            <a:r>
              <a:rPr lang="en-US" sz="1400" b="1" dirty="0" err="1" smtClean="0">
                <a:solidFill>
                  <a:prstClr val="black"/>
                </a:solidFill>
              </a:rPr>
              <a:t>Gini</a:t>
            </a:r>
            <a:r>
              <a:rPr lang="en-US" sz="1400" b="1" dirty="0" smtClean="0">
                <a:solidFill>
                  <a:prstClr val="black"/>
                </a:solidFill>
              </a:rPr>
              <a:t> de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Distribución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del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Ingreso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2002 </a:t>
            </a:r>
            <a:r>
              <a:rPr lang="en-US" sz="1400" b="1" dirty="0">
                <a:solidFill>
                  <a:prstClr val="black"/>
                </a:solidFill>
                <a:latin typeface="Book Antiqua" pitchFamily="18" charset="0"/>
              </a:rPr>
              <a:t>- 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2009</a:t>
            </a:r>
            <a:endParaRPr lang="en-US" sz="1400" baseline="30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2" name="3 Marcador de pie de página"/>
          <p:cNvSpPr txBox="1">
            <a:spLocks noGrp="1"/>
          </p:cNvSpPr>
          <p:nvPr/>
        </p:nvSpPr>
        <p:spPr bwMode="auto">
          <a:xfrm>
            <a:off x="357219" y="6286520"/>
            <a:ext cx="864393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lang="es-PE" sz="900" i="1" dirty="0" smtClean="0">
              <a:solidFill>
                <a:prstClr val="black"/>
              </a:solidFill>
              <a:latin typeface="+mn-lt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lang="es-PE" sz="900" i="1" dirty="0" smtClean="0">
              <a:solidFill>
                <a:prstClr val="black"/>
              </a:solidFill>
              <a:latin typeface="+mn-lt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s-PE" sz="900" i="1" dirty="0" smtClean="0">
                <a:solidFill>
                  <a:prstClr val="black"/>
                </a:solidFill>
                <a:latin typeface="+mn-lt"/>
              </a:rPr>
              <a:t>Fuente: </a:t>
            </a:r>
            <a:r>
              <a:rPr lang="es-PE" sz="900" i="1" dirty="0">
                <a:solidFill>
                  <a:prstClr val="black"/>
                </a:solidFill>
                <a:latin typeface="+mn-lt"/>
              </a:rPr>
              <a:t>INEI, ECLAC.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lang="en-US" sz="900" i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357430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5429256" y="2786058"/>
            <a:ext cx="214314" cy="14287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357430"/>
            <a:ext cx="3786214" cy="22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18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7 CuadroTexto"/>
          <p:cNvSpPr txBox="1">
            <a:spLocks noChangeArrowheads="1"/>
          </p:cNvSpPr>
          <p:nvPr/>
        </p:nvSpPr>
        <p:spPr bwMode="auto">
          <a:xfrm>
            <a:off x="357173" y="6274378"/>
            <a:ext cx="4502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9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 PEA: Población Económicamente Activa.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9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Fuente</a:t>
            </a:r>
            <a:r>
              <a:rPr lang="es-PE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PE" sz="9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INEI</a:t>
            </a:r>
            <a:endParaRPr lang="es-ES" sz="9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6 Título"/>
          <p:cNvSpPr>
            <a:spLocks noGrp="1"/>
          </p:cNvSpPr>
          <p:nvPr>
            <p:ph type="title"/>
          </p:nvPr>
        </p:nvSpPr>
        <p:spPr>
          <a:xfrm>
            <a:off x="1428728" y="282557"/>
            <a:ext cx="7210425" cy="574675"/>
          </a:xfrm>
        </p:spPr>
        <p:txBody>
          <a:bodyPr/>
          <a:lstStyle/>
          <a:p>
            <a:r>
              <a:rPr lang="es-ES" sz="2400" dirty="0" smtClean="0"/>
              <a:t>Aument</a:t>
            </a:r>
            <a:r>
              <a:rPr lang="es-ES" dirty="0" smtClean="0"/>
              <a:t>o del </a:t>
            </a:r>
            <a:r>
              <a:rPr lang="es-ES" sz="2400" dirty="0" smtClean="0"/>
              <a:t>empleo </a:t>
            </a:r>
            <a:r>
              <a:rPr lang="es-ES" dirty="0" smtClean="0"/>
              <a:t>de modo descentralizado</a:t>
            </a:r>
            <a:r>
              <a:rPr lang="es-ES" sz="2400" dirty="0" smtClean="0"/>
              <a:t> y mejora en los ingresos</a:t>
            </a:r>
            <a:endParaRPr lang="es-ES" sz="24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9124" y="1214422"/>
            <a:ext cx="396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54200" algn="l"/>
              </a:tabLst>
            </a:pPr>
            <a:r>
              <a:rPr lang="es-ES_tradnl" sz="1400" b="1" dirty="0">
                <a:solidFill>
                  <a:srgbClr val="000000"/>
                </a:solidFill>
                <a:latin typeface="Book Antiqua" pitchFamily="18" charset="0"/>
              </a:rPr>
              <a:t>Empleo por Principales Ciudades en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54200" algn="l"/>
              </a:tabLst>
            </a:pPr>
            <a:r>
              <a:rPr lang="es-ES_tradnl" sz="1400" b="1" dirty="0" smtClean="0">
                <a:solidFill>
                  <a:srgbClr val="000000"/>
                </a:solidFill>
                <a:latin typeface="Book Antiqua" pitchFamily="18" charset="0"/>
              </a:rPr>
              <a:t>Empresas </a:t>
            </a:r>
            <a:r>
              <a:rPr lang="es-ES_tradnl" sz="1400" b="1" dirty="0">
                <a:solidFill>
                  <a:srgbClr val="000000"/>
                </a:solidFill>
                <a:latin typeface="Book Antiqua" pitchFamily="18" charset="0"/>
              </a:rPr>
              <a:t>de 10 a más trabajadores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54200" algn="l"/>
              </a:tabLst>
            </a:pPr>
            <a:r>
              <a:rPr lang="es-ES_tradnl" sz="1200" dirty="0">
                <a:solidFill>
                  <a:srgbClr val="000000"/>
                </a:solidFill>
                <a:latin typeface="Book Antiqua" pitchFamily="18" charset="0"/>
              </a:rPr>
              <a:t>(Var.% acumulada Ene.- Nov2011/Ene – Nov2010)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11" y="1947310"/>
            <a:ext cx="34766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4786314" y="1869124"/>
            <a:ext cx="4000528" cy="7232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prstClr val="black"/>
                </a:solidFill>
                <a:latin typeface="Book Antiqua" pitchFamily="18" charset="0"/>
              </a:rPr>
              <a:t>Ingreso Promedio mensual de la PEA Ocupada  Lima Metropolitana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prstClr val="black"/>
                </a:solidFill>
                <a:latin typeface="Book Antiqua" pitchFamily="18" charset="0"/>
              </a:rPr>
              <a:t>(Ene. 2007=100)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338" y="2592399"/>
            <a:ext cx="4094163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504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436120" y="208590"/>
            <a:ext cx="7279284" cy="720080"/>
          </a:xfrm>
        </p:spPr>
        <p:txBody>
          <a:bodyPr/>
          <a:lstStyle/>
          <a:p>
            <a:pPr lvl="1" algn="l"/>
            <a:r>
              <a:rPr lang="es-ES" sz="2400" b="1" dirty="0" smtClean="0">
                <a:solidFill>
                  <a:schemeClr val="bg1"/>
                </a:solidFill>
              </a:rPr>
              <a:t>Sin embargo, el reto sigue siendo lograr un desarrollo de base amplia y más inclusión social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785786" y="4786322"/>
            <a:ext cx="7143800" cy="642942"/>
          </a:xfrm>
        </p:spPr>
        <p:txBody>
          <a:bodyPr/>
          <a:lstStyle/>
          <a:p>
            <a:pPr marL="457200" indent="-457200"/>
            <a:endParaRPr lang="en-US" sz="1800" b="0" dirty="0" smtClean="0"/>
          </a:p>
          <a:p>
            <a:pPr marL="457200" indent="-457200">
              <a:buNone/>
            </a:pPr>
            <a:endParaRPr lang="en-US" sz="1800" b="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3227B-D85E-4166-90FE-0CEFDF890015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357158" y="6429396"/>
            <a:ext cx="1428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n-US" sz="10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INEI.</a:t>
            </a:r>
            <a:endParaRPr lang="es-ES" sz="10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1946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40425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357158" y="4643446"/>
            <a:ext cx="8358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defRPr/>
            </a:pPr>
            <a:endParaRPr lang="es-ES" sz="1800" b="0" dirty="0" smtClean="0"/>
          </a:p>
          <a:p>
            <a:pPr mar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/>
              <a:t>La </a:t>
            </a:r>
            <a:r>
              <a:rPr lang="en-US" sz="1800" b="0" dirty="0" err="1" smtClean="0"/>
              <a:t>pobreza</a:t>
            </a:r>
            <a:r>
              <a:rPr lang="en-US" sz="1800" b="0" dirty="0" smtClean="0"/>
              <a:t> rural </a:t>
            </a:r>
            <a:r>
              <a:rPr lang="en-US" sz="1800" b="0" dirty="0" err="1" smtClean="0"/>
              <a:t>es</a:t>
            </a:r>
            <a:r>
              <a:rPr lang="en-US" sz="1800" b="0" dirty="0" smtClean="0"/>
              <a:t> el </a:t>
            </a:r>
            <a:r>
              <a:rPr lang="en-US" sz="1800" b="0" dirty="0" err="1" smtClean="0"/>
              <a:t>doble</a:t>
            </a:r>
            <a:r>
              <a:rPr lang="en-US" sz="1800" b="0" dirty="0" smtClean="0"/>
              <a:t> del </a:t>
            </a:r>
            <a:r>
              <a:rPr lang="en-US" sz="1800" b="0" dirty="0" err="1" smtClean="0"/>
              <a:t>promedio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nacional</a:t>
            </a:r>
            <a:r>
              <a:rPr lang="en-US" sz="1800" b="0" dirty="0" smtClean="0"/>
              <a:t>.</a:t>
            </a:r>
          </a:p>
          <a:p>
            <a:pPr marL="0" indent="-457200">
              <a:spcBef>
                <a:spcPts val="0"/>
              </a:spcBef>
            </a:pPr>
            <a:endParaRPr lang="en-US" sz="1000" b="0" dirty="0" smtClean="0"/>
          </a:p>
          <a:p>
            <a:pPr mar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s-ES" sz="1800" dirty="0" smtClean="0">
                <a:cs typeface="Arial" pitchFamily="34" charset="0"/>
              </a:rPr>
              <a:t>Las brechas en el acceso al agua potable, saneamiento y electricidad son   </a:t>
            </a:r>
          </a:p>
          <a:p>
            <a:pPr marL="0" indent="-457200">
              <a:spcBef>
                <a:spcPts val="0"/>
              </a:spcBef>
            </a:pPr>
            <a:r>
              <a:rPr lang="es-ES" sz="1800" dirty="0" smtClean="0">
                <a:cs typeface="Arial" pitchFamily="34" charset="0"/>
              </a:rPr>
              <a:t>        mayores en las zonas rurales.</a:t>
            </a:r>
            <a:endParaRPr lang="en-US" sz="1800" b="0" dirty="0" smtClean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71472" y="1428737"/>
            <a:ext cx="392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lvl="0" indent="-177800" algn="ctr" eaLnBrk="0" hangingPunct="0">
              <a:spcBef>
                <a:spcPts val="0"/>
              </a:spcBef>
            </a:pPr>
            <a:r>
              <a:rPr lang="fr-FR" sz="1400" b="1" dirty="0" smtClean="0">
                <a:cs typeface="Arial" pitchFamily="34" charset="0"/>
              </a:rPr>
              <a:t>Pobreza total y pobreza extrema 2010: </a:t>
            </a:r>
          </a:p>
          <a:p>
            <a:pPr marL="177800" lvl="0" indent="-177800" algn="ctr" eaLnBrk="0" hangingPunct="0">
              <a:spcBef>
                <a:spcPts val="0"/>
              </a:spcBef>
            </a:pPr>
            <a:r>
              <a:rPr lang="fr-FR" sz="1400" b="1" dirty="0" smtClean="0">
                <a:cs typeface="Arial" pitchFamily="34" charset="0"/>
              </a:rPr>
              <a:t>Nacional vs. Rural </a:t>
            </a:r>
            <a:r>
              <a:rPr lang="fr-FR" sz="1200" dirty="0" smtClean="0">
                <a:cs typeface="Arial" pitchFamily="34" charset="0"/>
              </a:rPr>
              <a:t>(% de la población</a:t>
            </a:r>
            <a:r>
              <a:rPr lang="es-ES" sz="12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s-E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929190" y="1428736"/>
            <a:ext cx="3929090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7800" lvl="0" indent="-177800" algn="ctr" eaLnBrk="0" hangingPunct="0">
              <a:spcBef>
                <a:spcPct val="20000"/>
              </a:spcBef>
            </a:pPr>
            <a:r>
              <a:rPr lang="es-PE" sz="1400" b="1" dirty="0" smtClean="0">
                <a:cs typeface="Arial" pitchFamily="34" charset="0"/>
              </a:rPr>
              <a:t>Brecha en el acceso a servicios 2010 </a:t>
            </a:r>
          </a:p>
          <a:p>
            <a:pPr algn="ctr">
              <a:defRPr/>
            </a:pPr>
            <a:r>
              <a:rPr lang="fr-FR" sz="1200" dirty="0" smtClean="0">
                <a:cs typeface="Arial" pitchFamily="34" charset="0"/>
              </a:rPr>
              <a:t>(% de la población</a:t>
            </a:r>
            <a:r>
              <a:rPr lang="es-ES" sz="12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s-ES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72089" cy="720080"/>
          </a:xfrm>
        </p:spPr>
        <p:txBody>
          <a:bodyPr/>
          <a:lstStyle/>
          <a:p>
            <a:pPr lvl="1"/>
            <a:r>
              <a:rPr lang="es-ES" sz="2400" dirty="0" smtClean="0">
                <a:solidFill>
                  <a:schemeClr val="bg1"/>
                </a:solidFill>
              </a:rPr>
              <a:t>Principal reto: Erradicación de la pobreza</a:t>
            </a:r>
            <a:endParaRPr lang="es-ES" sz="2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83227B-D85E-4166-90FE-0CEFDF89001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9386" y="1000108"/>
            <a:ext cx="3816424" cy="492443"/>
          </a:xfrm>
          <a:prstGeom prst="rect">
            <a:avLst/>
          </a:prstGeom>
          <a:solidFill>
            <a:schemeClr val="bg1">
              <a:lumMod val="75000"/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400" b="1" dirty="0" err="1" smtClean="0">
                <a:ea typeface="Times New Roman" pitchFamily="18" charset="0"/>
                <a:cs typeface="Arial Narrow" pitchFamily="34" charset="0"/>
              </a:rPr>
              <a:t>Pobreza</a:t>
            </a:r>
            <a:r>
              <a:rPr lang="en-US" sz="1400" b="1" dirty="0" smtClean="0">
                <a:ea typeface="Times New Roman" pitchFamily="18" charset="0"/>
                <a:cs typeface="Arial Narrow" pitchFamily="34" charset="0"/>
              </a:rPr>
              <a:t> Total </a:t>
            </a:r>
            <a:r>
              <a:rPr lang="en-US" sz="1400" b="1" dirty="0" err="1" smtClean="0">
                <a:ea typeface="Times New Roman" pitchFamily="18" charset="0"/>
                <a:cs typeface="Arial Narrow" pitchFamily="34" charset="0"/>
              </a:rPr>
              <a:t>por</a:t>
            </a:r>
            <a:r>
              <a:rPr lang="en-US" sz="1400" b="1" dirty="0" smtClean="0">
                <a:ea typeface="Times New Roman" pitchFamily="18" charset="0"/>
                <a:cs typeface="Arial Narrow" pitchFamily="34" charset="0"/>
              </a:rPr>
              <a:t> </a:t>
            </a:r>
            <a:r>
              <a:rPr lang="en-US" sz="1400" b="1" dirty="0" err="1" smtClean="0">
                <a:ea typeface="Times New Roman" pitchFamily="18" charset="0"/>
                <a:cs typeface="Arial Narrow" pitchFamily="34" charset="0"/>
              </a:rPr>
              <a:t>distritos</a:t>
            </a:r>
            <a:endParaRPr lang="en-US" sz="1400" b="1" dirty="0" smtClean="0">
              <a:ea typeface="Times New Roman" pitchFamily="18" charset="0"/>
              <a:cs typeface="Arial Narrow" pitchFamily="34" charset="0"/>
            </a:endParaRPr>
          </a:p>
          <a:p>
            <a:pPr algn="ctr" eaLnBrk="0" hangingPunct="0"/>
            <a:r>
              <a:rPr lang="en-US" sz="1200" dirty="0" smtClean="0">
                <a:ea typeface="Times New Roman" pitchFamily="18" charset="0"/>
                <a:cs typeface="Arial Narrow" pitchFamily="34" charset="0"/>
              </a:rPr>
              <a:t>(% de la </a:t>
            </a:r>
            <a:r>
              <a:rPr lang="en-US" sz="1200" dirty="0" err="1" smtClean="0">
                <a:ea typeface="Times New Roman" pitchFamily="18" charset="0"/>
                <a:cs typeface="Arial Narrow" pitchFamily="34" charset="0"/>
              </a:rPr>
              <a:t>población</a:t>
            </a:r>
            <a:r>
              <a:rPr lang="en-US" sz="1200" dirty="0" smtClean="0">
                <a:ea typeface="Times New Roman" pitchFamily="18" charset="0"/>
                <a:cs typeface="Arial Narrow" pitchFamily="34" charset="0"/>
              </a:rPr>
              <a:t>)</a:t>
            </a:r>
            <a:endParaRPr lang="en-US" sz="1200" dirty="0"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48" y="1533144"/>
            <a:ext cx="3931370" cy="509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57158" y="6429396"/>
            <a:ext cx="14287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auto">
              <a:spcBef>
                <a:spcPts val="0"/>
              </a:spcBef>
              <a:spcAft>
                <a:spcPts val="0"/>
              </a:spcAft>
            </a:pPr>
            <a:r>
              <a:rPr lang="en-US" sz="9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Fuente</a:t>
            </a:r>
            <a:r>
              <a:rPr lang="en-U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: INEI.</a:t>
            </a:r>
            <a:endParaRPr lang="es-ES" sz="900" i="1" dirty="0">
              <a:latin typeface="+mn-lt"/>
            </a:endParaRPr>
          </a:p>
        </p:txBody>
      </p:sp>
      <p:sp>
        <p:nvSpPr>
          <p:cNvPr id="12" name="8 Marcador de contenido"/>
          <p:cNvSpPr txBox="1">
            <a:spLocks/>
          </p:cNvSpPr>
          <p:nvPr/>
        </p:nvSpPr>
        <p:spPr bwMode="auto">
          <a:xfrm>
            <a:off x="5572132" y="2571744"/>
            <a:ext cx="342848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eaLnBrk="0" hangingPunct="0">
              <a:spcBef>
                <a:spcPts val="0"/>
              </a:spcBef>
            </a:pPr>
            <a:endParaRPr lang="en-US" sz="1800" dirty="0" smtClean="0"/>
          </a:p>
          <a:p>
            <a:pPr indent="-457200" eaLnBrk="0" hangingPunct="0">
              <a:spcBef>
                <a:spcPts val="0"/>
              </a:spcBef>
            </a:pPr>
            <a:r>
              <a:rPr lang="en-US" sz="1800" dirty="0" smtClean="0"/>
              <a:t>En el 54% de los </a:t>
            </a:r>
            <a:r>
              <a:rPr lang="en-US" sz="1800" dirty="0" err="1" smtClean="0"/>
              <a:t>distritos</a:t>
            </a:r>
            <a:r>
              <a:rPr lang="en-US" sz="1800" dirty="0" smtClean="0"/>
              <a:t> del </a:t>
            </a:r>
            <a:r>
              <a:rPr lang="en-US" sz="1800" dirty="0" err="1" smtClean="0"/>
              <a:t>país</a:t>
            </a:r>
            <a:r>
              <a:rPr lang="en-US" sz="1800" dirty="0" smtClean="0"/>
              <a:t> </a:t>
            </a:r>
            <a:r>
              <a:rPr lang="en-US" sz="1800" dirty="0" err="1" smtClean="0"/>
              <a:t>prevalece</a:t>
            </a:r>
            <a:r>
              <a:rPr lang="en-US" sz="1800" dirty="0" smtClean="0"/>
              <a:t> la </a:t>
            </a:r>
            <a:r>
              <a:rPr lang="en-US" sz="1800" dirty="0" err="1" smtClean="0"/>
              <a:t>pobreza</a:t>
            </a:r>
            <a:r>
              <a:rPr lang="en-US" sz="1800" dirty="0" smtClean="0"/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Mayor inclusión social genera un ambiente más calmado y propicio para el inversionista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3904457"/>
            <a:ext cx="8072494" cy="1036711"/>
          </a:xfrm>
        </p:spPr>
        <p:txBody>
          <a:bodyPr/>
          <a:lstStyle/>
          <a:p>
            <a:pPr marL="0" indent="0" algn="ctr">
              <a:buNone/>
            </a:pPr>
            <a:r>
              <a:rPr lang="es-PE" sz="2000" b="0" dirty="0" smtClean="0"/>
              <a:t>Las principales metas son la mayor reducción de la pobreza y la inclusión social.</a:t>
            </a:r>
            <a:endParaRPr lang="es-ES" sz="2000" b="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19</a:t>
            </a:fld>
            <a:endParaRPr lang="es-P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4217"/>
            <a:ext cx="8024328" cy="168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Título"/>
          <p:cNvSpPr>
            <a:spLocks noGrp="1"/>
          </p:cNvSpPr>
          <p:nvPr>
            <p:ph type="title" idx="4294967295"/>
          </p:nvPr>
        </p:nvSpPr>
        <p:spPr>
          <a:xfrm>
            <a:off x="1476375" y="260350"/>
            <a:ext cx="7056438" cy="574675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Perú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Aspectos</a:t>
            </a:r>
            <a:r>
              <a:rPr lang="en-US" sz="2400" dirty="0" smtClean="0">
                <a:solidFill>
                  <a:schemeClr val="bg1"/>
                </a:solidFill>
              </a:rPr>
              <a:t> claves </a:t>
            </a:r>
            <a:r>
              <a:rPr lang="en-US" sz="2400" dirty="0" err="1" smtClean="0">
                <a:solidFill>
                  <a:schemeClr val="bg1"/>
                </a:solidFill>
              </a:rPr>
              <a:t>para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invertir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9875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6A74EE-942A-4FDC-AC92-D76D1636D6D9}" type="slidenum">
              <a:rPr lang="es-PE" sz="1000" b="1">
                <a:cs typeface="Arial" charset="0"/>
              </a:rPr>
              <a:pPr algn="r"/>
              <a:t>2</a:t>
            </a:fld>
            <a:endParaRPr lang="es-PE" sz="1000" b="1">
              <a:cs typeface="Arial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154140" y="1319416"/>
          <a:ext cx="7418388" cy="477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8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2501" y="3013075"/>
            <a:ext cx="117316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381905" cy="574675"/>
          </a:xfrm>
        </p:spPr>
        <p:txBody>
          <a:bodyPr/>
          <a:lstStyle/>
          <a:p>
            <a:r>
              <a:rPr lang="es-ES" dirty="0" smtClean="0"/>
              <a:t>La estrategia del gobierno está basada en programas focalizados con enfoque de ciclo de vida</a:t>
            </a:r>
          </a:p>
        </p:txBody>
      </p:sp>
      <p:sp>
        <p:nvSpPr>
          <p:cNvPr id="13315" name="3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1E7339-EB50-4E01-BCC5-F3455519F0C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  <p:sp>
        <p:nvSpPr>
          <p:cNvPr id="13316" name="21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539552" y="980729"/>
            <a:ext cx="8208912" cy="360039"/>
          </a:xfrm>
          <a:solidFill>
            <a:schemeClr val="bg1">
              <a:lumMod val="85000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0" dirty="0" err="1" smtClean="0">
                <a:latin typeface="Book Antiqua" pitchFamily="18" charset="0"/>
                <a:cs typeface="Times New Roman" pitchFamily="18" charset="0"/>
              </a:rPr>
              <a:t>Programas</a:t>
            </a:r>
            <a:r>
              <a:rPr lang="en-US" sz="1400" b="1" i="0" dirty="0" smtClean="0">
                <a:latin typeface="Book Antiqua" pitchFamily="18" charset="0"/>
                <a:cs typeface="Times New Roman" pitchFamily="18" charset="0"/>
              </a:rPr>
              <a:t> del </a:t>
            </a:r>
            <a:r>
              <a:rPr lang="en-US" sz="1400" b="1" i="0" dirty="0" err="1" smtClean="0">
                <a:latin typeface="Book Antiqua" pitchFamily="18" charset="0"/>
                <a:cs typeface="Times New Roman" pitchFamily="18" charset="0"/>
              </a:rPr>
              <a:t>Gobierno</a:t>
            </a:r>
            <a:r>
              <a:rPr lang="en-US" sz="1400" b="1" i="0" dirty="0" smtClean="0">
                <a:latin typeface="Book Antiqua" pitchFamily="18" charset="0"/>
                <a:cs typeface="Times New Roman" pitchFamily="18" charset="0"/>
              </a:rPr>
              <a:t> en  </a:t>
            </a:r>
            <a:r>
              <a:rPr lang="en-US" sz="1400" b="1" i="0" dirty="0" err="1" smtClean="0">
                <a:latin typeface="Book Antiqua" pitchFamily="18" charset="0"/>
                <a:cs typeface="Times New Roman" pitchFamily="18" charset="0"/>
              </a:rPr>
              <a:t>Millones</a:t>
            </a:r>
            <a:r>
              <a:rPr lang="en-US" sz="1400" b="1" i="0" dirty="0" smtClean="0">
                <a:latin typeface="Book Antiqua" pitchFamily="18" charset="0"/>
                <a:cs typeface="Times New Roman" pitchFamily="18" charset="0"/>
              </a:rPr>
              <a:t> de </a:t>
            </a:r>
            <a:r>
              <a:rPr lang="en-US" sz="1400" b="1" i="0" dirty="0" err="1" smtClean="0">
                <a:latin typeface="Book Antiqua" pitchFamily="18" charset="0"/>
                <a:cs typeface="Times New Roman" pitchFamily="18" charset="0"/>
              </a:rPr>
              <a:t>Nuevos</a:t>
            </a:r>
            <a:r>
              <a:rPr lang="en-US" sz="1400" b="1" i="0" dirty="0" smtClean="0">
                <a:latin typeface="Book Antiqua" pitchFamily="18" charset="0"/>
                <a:cs typeface="Times New Roman" pitchFamily="18" charset="0"/>
              </a:rPr>
              <a:t> Soles.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300192" y="2498150"/>
            <a:ext cx="1150937" cy="858842"/>
          </a:xfrm>
          <a:prstGeom prst="rect">
            <a:avLst/>
          </a:prstGeom>
          <a:solidFill>
            <a:srgbClr val="FFFFCC"/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i="1" dirty="0" smtClean="0">
                <a:solidFill>
                  <a:schemeClr val="tx1"/>
                </a:solidFill>
                <a:latin typeface="Book Antiqua" pitchFamily="18" charset="0"/>
              </a:rPr>
              <a:t>Beca </a:t>
            </a:r>
            <a:r>
              <a:rPr lang="es-ES" sz="1600" b="1" i="1" dirty="0">
                <a:solidFill>
                  <a:schemeClr val="tx1"/>
                </a:solidFill>
                <a:latin typeface="Book Antiqua" pitchFamily="18" charset="0"/>
              </a:rPr>
              <a:t>18</a:t>
            </a:r>
            <a:r>
              <a:rPr lang="es-ES" sz="1600" b="1" dirty="0">
                <a:solidFill>
                  <a:schemeClr val="tx1"/>
                </a:solidFill>
                <a:latin typeface="Book Antiqua" pitchFamily="18" charset="0"/>
              </a:rPr>
              <a:t>: S/. 136</a:t>
            </a:r>
          </a:p>
        </p:txBody>
      </p:sp>
      <p:grpSp>
        <p:nvGrpSpPr>
          <p:cNvPr id="2" name="42 Grupo"/>
          <p:cNvGrpSpPr>
            <a:grpSpLocks/>
          </p:cNvGrpSpPr>
          <p:nvPr/>
        </p:nvGrpSpPr>
        <p:grpSpPr bwMode="auto">
          <a:xfrm>
            <a:off x="467544" y="1484981"/>
            <a:ext cx="8281988" cy="4032251"/>
            <a:chOff x="251520" y="1772523"/>
            <a:chExt cx="8280920" cy="4032743"/>
          </a:xfrm>
        </p:grpSpPr>
        <p:sp>
          <p:nvSpPr>
            <p:cNvPr id="7" name="6 Rectángulo"/>
            <p:cNvSpPr/>
            <p:nvPr/>
          </p:nvSpPr>
          <p:spPr>
            <a:xfrm>
              <a:off x="251520" y="1772523"/>
              <a:ext cx="1079361" cy="86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Book Antiqua" pitchFamily="18" charset="0"/>
                </a:rPr>
                <a:t>SAMU:   S/. 40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403896" y="1772523"/>
              <a:ext cx="1152376" cy="86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Book Antiqua" pitchFamily="18" charset="0"/>
                </a:rPr>
                <a:t>PAN:        S/. </a:t>
              </a: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1 607</a:t>
              </a:r>
              <a:endParaRPr lang="es-ES" sz="1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51520" y="2780708"/>
              <a:ext cx="1079361" cy="86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SMN:     </a:t>
              </a:r>
              <a:r>
                <a:rPr lang="es-ES" sz="1400" b="1" dirty="0">
                  <a:solidFill>
                    <a:schemeClr val="tx1"/>
                  </a:solidFill>
                  <a:latin typeface="Book Antiqua" pitchFamily="18" charset="0"/>
                </a:rPr>
                <a:t>S/. </a:t>
              </a: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1 400</a:t>
              </a:r>
              <a:endParaRPr lang="es-ES" sz="1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403896" y="2780708"/>
              <a:ext cx="1152376" cy="86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tx1"/>
                  </a:solidFill>
                  <a:latin typeface="Book Antiqua" pitchFamily="18" charset="0"/>
                </a:rPr>
                <a:t>Cuna Más:     S/. 190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627702" y="2780708"/>
              <a:ext cx="1230148" cy="8637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PELA Inicial:</a:t>
              </a:r>
            </a:p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S/. 2 195</a:t>
              </a:r>
              <a:endParaRPr lang="es-ES" sz="1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924521" y="2785467"/>
              <a:ext cx="974599" cy="8589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PELA Primaria: </a:t>
              </a:r>
            </a:p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S/. 4 251</a:t>
              </a:r>
              <a:endParaRPr lang="es-ES" sz="1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967656" y="2785467"/>
              <a:ext cx="1071432" cy="85894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PELA </a:t>
              </a:r>
              <a:r>
                <a:rPr lang="es-ES" sz="1300" b="1" dirty="0" smtClean="0">
                  <a:solidFill>
                    <a:schemeClr val="tx1"/>
                  </a:solidFill>
                  <a:latin typeface="Book Antiqua" pitchFamily="18" charset="0"/>
                </a:rPr>
                <a:t>Secundaria:</a:t>
              </a: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</a:p>
            <a:p>
              <a:pPr algn="ctr">
                <a:defRPr/>
              </a:pP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S</a:t>
              </a:r>
              <a:r>
                <a:rPr lang="es-ES" sz="1400" b="1" dirty="0">
                  <a:solidFill>
                    <a:schemeClr val="tx1"/>
                  </a:solidFill>
                  <a:latin typeface="Book Antiqua" pitchFamily="18" charset="0"/>
                </a:rPr>
                <a:t>/. </a:t>
              </a:r>
              <a:r>
                <a:rPr lang="es-ES" sz="1400" b="1" dirty="0" smtClean="0">
                  <a:solidFill>
                    <a:schemeClr val="tx1"/>
                  </a:solidFill>
                  <a:latin typeface="Book Antiqua" pitchFamily="18" charset="0"/>
                </a:rPr>
                <a:t>2 833</a:t>
              </a:r>
              <a:endParaRPr lang="es-ES" sz="1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6072142" y="1785213"/>
              <a:ext cx="1150789" cy="863705"/>
            </a:xfrm>
            <a:prstGeom prst="rect">
              <a:avLst/>
            </a:prstGeom>
            <a:solidFill>
              <a:srgbClr val="FFFFCC"/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i="1" dirty="0" smtClean="0">
                  <a:solidFill>
                    <a:schemeClr val="tx1"/>
                  </a:solidFill>
                  <a:latin typeface="Book Antiqua" pitchFamily="18" charset="0"/>
                </a:rPr>
                <a:t>Jóvenes a la obra</a:t>
              </a:r>
              <a:r>
                <a:rPr lang="es-ES" sz="1600" b="1" dirty="0" smtClean="0">
                  <a:solidFill>
                    <a:schemeClr val="tx1"/>
                  </a:solidFill>
                  <a:latin typeface="Book Antiqua" pitchFamily="18" charset="0"/>
                </a:rPr>
                <a:t>:    </a:t>
              </a:r>
              <a:r>
                <a:rPr lang="es-ES" sz="1600" b="1" dirty="0">
                  <a:solidFill>
                    <a:schemeClr val="tx1"/>
                  </a:solidFill>
                  <a:latin typeface="Book Antiqua" pitchFamily="18" charset="0"/>
                </a:rPr>
                <a:t>S/. 34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380064" y="2785467"/>
              <a:ext cx="1152376" cy="858947"/>
            </a:xfrm>
            <a:prstGeom prst="rect">
              <a:avLst/>
            </a:prstGeom>
            <a:solidFill>
              <a:srgbClr val="FFFFCC"/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i="1" dirty="0" err="1" smtClean="0">
                  <a:solidFill>
                    <a:schemeClr val="tx1"/>
                  </a:solidFill>
                  <a:latin typeface="Book Antiqua" pitchFamily="18" charset="0"/>
                </a:rPr>
                <a:t>Pension</a:t>
              </a:r>
              <a:r>
                <a:rPr lang="es-ES" sz="1600" b="1" i="1" dirty="0" smtClean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  <a:r>
                <a:rPr lang="es-ES" sz="1600" b="1" i="1" dirty="0">
                  <a:solidFill>
                    <a:schemeClr val="tx1"/>
                  </a:solidFill>
                  <a:latin typeface="Book Antiqua" pitchFamily="18" charset="0"/>
                </a:rPr>
                <a:t>65</a:t>
              </a:r>
              <a:r>
                <a:rPr lang="es-ES" sz="1600" b="1" dirty="0">
                  <a:solidFill>
                    <a:schemeClr val="tx1"/>
                  </a:solidFill>
                  <a:latin typeface="Book Antiqua" pitchFamily="18" charset="0"/>
                </a:rPr>
                <a:t>:          S/. 241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251520" y="3785722"/>
              <a:ext cx="1079361" cy="2019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Mortalidad Materna</a:t>
              </a:r>
            </a:p>
            <a:p>
              <a:pPr algn="ctr">
                <a:defRPr/>
              </a:pPr>
              <a:endParaRPr lang="es-PE" sz="125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>
                <a:defRPr/>
              </a:pPr>
              <a:r>
                <a:rPr lang="es-PE" sz="1250" b="1" dirty="0" err="1" smtClean="0">
                  <a:solidFill>
                    <a:schemeClr val="tx1"/>
                  </a:solidFill>
                  <a:latin typeface="Book Antiqua" pitchFamily="18" charset="0"/>
                </a:rPr>
                <a:t>MortalidadNeonatal</a:t>
              </a:r>
              <a:r>
                <a:rPr lang="es-PE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 </a:t>
              </a:r>
              <a:endParaRPr lang="es-PE" sz="125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403896" y="3785721"/>
              <a:ext cx="1152376" cy="2019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Desnutrición crónica</a:t>
              </a:r>
            </a:p>
            <a:p>
              <a:pPr>
                <a:defRPr/>
              </a:pPr>
              <a:endParaRPr lang="es-ES" sz="12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Mortalidad</a:t>
              </a:r>
            </a:p>
            <a:p>
              <a:pPr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Infantil</a:t>
              </a:r>
            </a:p>
            <a:p>
              <a:pPr>
                <a:defRPr/>
              </a:pPr>
              <a:endParaRPr lang="es-ES" sz="12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Desarrollo cognitivo, socio-emocional y motor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627702" y="3785722"/>
              <a:ext cx="1230148" cy="20195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Logros de aprendizaje</a:t>
              </a:r>
            </a:p>
            <a:p>
              <a:pPr algn="ctr">
                <a:defRPr/>
              </a:pPr>
              <a:endParaRPr lang="es-ES" sz="125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>
                <a:defRPr/>
              </a:pPr>
              <a:r>
                <a:rPr lang="es-ES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Cobertura </a:t>
              </a:r>
            </a:p>
            <a:p>
              <a:pPr algn="ctr">
                <a:defRPr/>
              </a:pPr>
              <a:r>
                <a:rPr lang="es-ES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Escolar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924521" y="3788894"/>
              <a:ext cx="1043133" cy="201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Logros de aprendizaje</a:t>
              </a:r>
            </a:p>
            <a:p>
              <a:pPr algn="ctr">
                <a:defRPr/>
              </a:pPr>
              <a:endParaRPr lang="es-ES" sz="1250" b="1" dirty="0" smtClean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5003882" y="3788894"/>
              <a:ext cx="1007933" cy="201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Cobertura</a:t>
              </a:r>
            </a:p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escolar</a:t>
              </a:r>
            </a:p>
            <a:p>
              <a:pPr algn="ctr">
                <a:defRPr/>
              </a:pPr>
              <a:endParaRPr lang="es-ES" sz="12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Logros de</a:t>
              </a:r>
            </a:p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 aprendizaje</a:t>
              </a:r>
            </a:p>
            <a:p>
              <a:pPr algn="ctr">
                <a:defRPr/>
              </a:pPr>
              <a:endParaRPr lang="es-ES" sz="12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Deserción Escolar</a:t>
              </a: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084831" y="3785721"/>
              <a:ext cx="1150789" cy="2019544"/>
            </a:xfrm>
            <a:prstGeom prst="rect">
              <a:avLst/>
            </a:prstGeom>
            <a:solidFill>
              <a:srgbClr val="FFFFCC"/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Acceso a educación superior de calidad</a:t>
              </a:r>
            </a:p>
            <a:p>
              <a:pPr algn="ctr">
                <a:defRPr/>
              </a:pPr>
              <a:endParaRPr lang="es-ES" sz="1200" b="1" dirty="0" smtClean="0">
                <a:solidFill>
                  <a:schemeClr val="tx1"/>
                </a:solidFill>
                <a:latin typeface="Book Antiqua" pitchFamily="18" charset="0"/>
              </a:endParaRPr>
            </a:p>
            <a:p>
              <a:pPr algn="ctr">
                <a:defRPr/>
              </a:pPr>
              <a:r>
                <a:rPr lang="es-ES" sz="1200" b="1" dirty="0" smtClean="0">
                  <a:solidFill>
                    <a:schemeClr val="tx1"/>
                  </a:solidFill>
                  <a:latin typeface="Book Antiqua" pitchFamily="18" charset="0"/>
                </a:rPr>
                <a:t>Educación pertinente para el mercado laboral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7380064" y="3785722"/>
              <a:ext cx="1152376" cy="2019544"/>
            </a:xfrm>
            <a:prstGeom prst="rect">
              <a:avLst/>
            </a:prstGeom>
            <a:solidFill>
              <a:srgbClr val="FFFFCC"/>
            </a:solidFill>
            <a:ln w="158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50" b="1" dirty="0" smtClean="0">
                  <a:solidFill>
                    <a:schemeClr val="tx1"/>
                  </a:solidFill>
                  <a:latin typeface="Book Antiqua" pitchFamily="18" charset="0"/>
                </a:rPr>
                <a:t>Asegurar las condiciones básicas para la subsistencia</a:t>
              </a:r>
            </a:p>
          </p:txBody>
        </p:sp>
      </p:grpSp>
      <p:grpSp>
        <p:nvGrpSpPr>
          <p:cNvPr id="3" name="41 Grupo"/>
          <p:cNvGrpSpPr>
            <a:grpSpLocks/>
          </p:cNvGrpSpPr>
          <p:nvPr/>
        </p:nvGrpSpPr>
        <p:grpSpPr bwMode="auto">
          <a:xfrm>
            <a:off x="426761" y="5732463"/>
            <a:ext cx="8281988" cy="360362"/>
            <a:chOff x="251520" y="5877272"/>
            <a:chExt cx="8280920" cy="36004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251520" y="6092979"/>
              <a:ext cx="6912671" cy="0"/>
            </a:xfrm>
            <a:prstGeom prst="line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7453079" y="6092979"/>
              <a:ext cx="1079361" cy="0"/>
            </a:xfrm>
            <a:prstGeom prst="line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>
              <a:off x="7056393" y="5985070"/>
              <a:ext cx="360040" cy="144443"/>
            </a:xfrm>
            <a:prstGeom prst="line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>
              <a:off x="7127822" y="5985069"/>
              <a:ext cx="360040" cy="144444"/>
            </a:xfrm>
            <a:prstGeom prst="line">
              <a:avLst/>
            </a:pr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43 CuadroTexto"/>
          <p:cNvSpPr txBox="1">
            <a:spLocks noChangeArrowheads="1"/>
          </p:cNvSpPr>
          <p:nvPr/>
        </p:nvSpPr>
        <p:spPr bwMode="auto">
          <a:xfrm>
            <a:off x="426761" y="6092825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Gestación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1" name="44 CuadroTexto"/>
          <p:cNvSpPr txBox="1">
            <a:spLocks noChangeArrowheads="1"/>
          </p:cNvSpPr>
          <p:nvPr/>
        </p:nvSpPr>
        <p:spPr bwMode="auto">
          <a:xfrm>
            <a:off x="1795186" y="6021388"/>
            <a:ext cx="936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0 – 2 </a:t>
            </a:r>
          </a:p>
          <a:p>
            <a:pPr algn="ctr"/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2" name="45 CuadroTexto"/>
          <p:cNvSpPr txBox="1">
            <a:spLocks noChangeArrowheads="1"/>
          </p:cNvSpPr>
          <p:nvPr/>
        </p:nvSpPr>
        <p:spPr bwMode="auto">
          <a:xfrm>
            <a:off x="3163611" y="6021388"/>
            <a:ext cx="792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3 </a:t>
            </a:r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– </a:t>
            </a:r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5</a:t>
            </a:r>
          </a:p>
          <a:p>
            <a:pPr algn="ctr"/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3" name="46 CuadroTexto"/>
          <p:cNvSpPr txBox="1">
            <a:spLocks noChangeArrowheads="1"/>
          </p:cNvSpPr>
          <p:nvPr/>
        </p:nvSpPr>
        <p:spPr bwMode="auto">
          <a:xfrm>
            <a:off x="4316136" y="6021388"/>
            <a:ext cx="719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6 – 12</a:t>
            </a:r>
          </a:p>
          <a:p>
            <a:pPr algn="ctr"/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4" name="47 CuadroTexto"/>
          <p:cNvSpPr txBox="1">
            <a:spLocks noChangeArrowheads="1"/>
          </p:cNvSpPr>
          <p:nvPr/>
        </p:nvSpPr>
        <p:spPr bwMode="auto">
          <a:xfrm>
            <a:off x="6417986" y="6000750"/>
            <a:ext cx="800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17 – 24</a:t>
            </a:r>
          </a:p>
          <a:p>
            <a:pPr algn="ctr"/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5" name="48 CuadroTexto"/>
          <p:cNvSpPr txBox="1">
            <a:spLocks noChangeArrowheads="1"/>
          </p:cNvSpPr>
          <p:nvPr/>
        </p:nvSpPr>
        <p:spPr bwMode="auto">
          <a:xfrm>
            <a:off x="5241649" y="6000750"/>
            <a:ext cx="800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 dirty="0">
                <a:latin typeface="Book Antiqua" pitchFamily="18" charset="0"/>
                <a:ea typeface="ＭＳ Ｐゴシック"/>
                <a:cs typeface="Arial" pitchFamily="34" charset="0"/>
              </a:rPr>
              <a:t>13 – 17</a:t>
            </a:r>
          </a:p>
          <a:p>
            <a:pPr algn="ctr"/>
            <a:r>
              <a:rPr lang="es-ES" sz="1600" b="1" dirty="0" smtClean="0">
                <a:ea typeface="ＭＳ Ｐゴシック"/>
                <a:cs typeface="Arial" pitchFamily="34" charset="0"/>
              </a:rPr>
              <a:t>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13326" name="49 CuadroTexto"/>
          <p:cNvSpPr txBox="1">
            <a:spLocks noChangeArrowheads="1"/>
          </p:cNvSpPr>
          <p:nvPr/>
        </p:nvSpPr>
        <p:spPr bwMode="auto">
          <a:xfrm>
            <a:off x="7627661" y="6021388"/>
            <a:ext cx="1071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 smtClean="0">
                <a:ea typeface="ＭＳ Ｐゴシック"/>
                <a:cs typeface="Arial" pitchFamily="34" charset="0"/>
              </a:rPr>
              <a:t>+</a:t>
            </a:r>
            <a:r>
              <a:rPr lang="es-ES" sz="1600" b="1" dirty="0" smtClean="0">
                <a:latin typeface="Book Antiqua" pitchFamily="18" charset="0"/>
                <a:ea typeface="ＭＳ Ｐゴシック"/>
                <a:cs typeface="Arial" pitchFamily="34" charset="0"/>
              </a:rPr>
              <a:t> 65 años</a:t>
            </a:r>
            <a:endParaRPr lang="es-ES" sz="1600" b="1" dirty="0">
              <a:latin typeface="Book Antiqu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467544" y="5589240"/>
            <a:ext cx="5760640" cy="288032"/>
          </a:xfrm>
          <a:prstGeom prst="rect">
            <a:avLst/>
          </a:prstGeom>
          <a:solidFill>
            <a:srgbClr val="92D050"/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i="1" dirty="0">
                <a:solidFill>
                  <a:schemeClr val="tx1"/>
                </a:solidFill>
                <a:latin typeface="Book Antiqua" pitchFamily="18" charset="0"/>
              </a:rPr>
              <a:t>Juntos</a:t>
            </a:r>
            <a:r>
              <a:rPr lang="es-ES" sz="1400" b="1" dirty="0">
                <a:solidFill>
                  <a:schemeClr val="tx1"/>
                </a:solidFill>
                <a:latin typeface="Book Antiqua" pitchFamily="18" charset="0"/>
              </a:rPr>
              <a:t>: S/. </a:t>
            </a:r>
            <a:r>
              <a:rPr lang="es-ES" sz="1400" b="1" dirty="0" smtClean="0">
                <a:solidFill>
                  <a:schemeClr val="tx1"/>
                </a:solidFill>
                <a:latin typeface="Book Antiqua" pitchFamily="18" charset="0"/>
              </a:rPr>
              <a:t>822 millones</a:t>
            </a:r>
            <a:endParaRPr lang="es-ES" sz="1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/>
          <a:lstStyle/>
          <a:p>
            <a:r>
              <a:rPr lang="es-ES" dirty="0" smtClean="0"/>
              <a:t>El Presupuesto 2012 incluye prioridades del nuevo gobierno relacionadas a temas sociales</a:t>
            </a:r>
          </a:p>
        </p:txBody>
      </p:sp>
      <p:sp>
        <p:nvSpPr>
          <p:cNvPr id="12291" name="3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62A35-BBC0-4869-9690-B51ADC86B1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396874" y="1500174"/>
            <a:ext cx="40322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/>
              <a:t>Proyecto de Presupuesto 2012 por tipo de intervención</a:t>
            </a:r>
          </a:p>
          <a:p>
            <a:pPr algn="ctr">
              <a:defRPr/>
            </a:pPr>
            <a:r>
              <a:rPr lang="es-ES" sz="1200" dirty="0" smtClean="0">
                <a:latin typeface="Book Antiqua" pitchFamily="18" charset="0"/>
              </a:rPr>
              <a:t>(Millones de Nuevos Soles</a:t>
            </a:r>
            <a:r>
              <a:rPr lang="es-ES" sz="1200" dirty="0">
                <a:latin typeface="Book Antiqua" pitchFamily="18" charset="0"/>
              </a:rPr>
              <a:t>)</a:t>
            </a:r>
          </a:p>
        </p:txBody>
      </p: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787900" y="1507797"/>
            <a:ext cx="4070380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 smtClean="0"/>
              <a:t>Distribución del Proyecto de Presupuesto 2012 </a:t>
            </a:r>
            <a:r>
              <a:rPr lang="es-ES" sz="1400" b="1" baseline="30000" dirty="0" smtClean="0">
                <a:latin typeface="Book Antiqua" pitchFamily="18" charset="0"/>
              </a:rPr>
              <a:t>1</a:t>
            </a:r>
            <a:endParaRPr lang="es-ES" sz="1400" b="1" baseline="30000" dirty="0">
              <a:latin typeface="Book Antiqua" pitchFamily="18" charset="0"/>
            </a:endParaRPr>
          </a:p>
          <a:p>
            <a:pPr algn="ctr">
              <a:defRPr/>
            </a:pPr>
            <a:r>
              <a:rPr lang="es-ES" sz="1200" dirty="0" smtClean="0">
                <a:latin typeface="Book Antiqua" pitchFamily="18" charset="0"/>
              </a:rPr>
              <a:t>(%)</a:t>
            </a:r>
            <a:endParaRPr lang="es-ES" sz="1200" dirty="0">
              <a:latin typeface="Book Antiqua" pitchFamily="18" charset="0"/>
            </a:endParaRPr>
          </a:p>
        </p:txBody>
      </p:sp>
      <p:sp>
        <p:nvSpPr>
          <p:cNvPr id="12294" name="8 CuadroTexto"/>
          <p:cNvSpPr txBox="1">
            <a:spLocks noChangeArrowheads="1"/>
          </p:cNvSpPr>
          <p:nvPr/>
        </p:nvSpPr>
        <p:spPr bwMode="auto">
          <a:xfrm>
            <a:off x="5176564" y="5280740"/>
            <a:ext cx="357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Presupuesto asignado a capital social y humano en el año 2012 se ha incrementado en 20% con respecto al 2011.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95536" y="6143644"/>
            <a:ext cx="439077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900" i="1" dirty="0" smtClean="0">
              <a:latin typeface="+mn-lt"/>
            </a:endParaRPr>
          </a:p>
          <a:p>
            <a:r>
              <a:rPr lang="es-PE" sz="900" i="1" dirty="0" smtClean="0">
                <a:latin typeface="+mn-lt"/>
              </a:rPr>
              <a:t>1/ </a:t>
            </a:r>
            <a:r>
              <a:rPr lang="es-ES" sz="900" i="1" dirty="0" smtClean="0">
                <a:latin typeface="+mn-lt"/>
              </a:rPr>
              <a:t>Sin servicio de deuda, obligaciones de pensiones y reservas de contingencia.</a:t>
            </a:r>
            <a:endParaRPr lang="es-PE" sz="900" i="1" dirty="0" smtClean="0">
              <a:latin typeface="+mn-lt"/>
            </a:endParaRPr>
          </a:p>
          <a:p>
            <a:r>
              <a:rPr lang="es-PE" sz="900" i="1" dirty="0" smtClean="0">
                <a:latin typeface="+mn-lt"/>
              </a:rPr>
              <a:t>Fuente: MEF</a:t>
            </a:r>
            <a:endParaRPr lang="es-ES" sz="900" i="1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2779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814" t="6541" r="19794"/>
          <a:stretch>
            <a:fillRect/>
          </a:stretch>
        </p:blipFill>
        <p:spPr bwMode="auto">
          <a:xfrm>
            <a:off x="4857752" y="2214554"/>
            <a:ext cx="3929058" cy="30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1 Título"/>
          <p:cNvSpPr>
            <a:spLocks noGrp="1"/>
          </p:cNvSpPr>
          <p:nvPr>
            <p:ph type="ctrTitle"/>
          </p:nvPr>
        </p:nvSpPr>
        <p:spPr>
          <a:xfrm>
            <a:off x="3708400" y="3141663"/>
            <a:ext cx="5256213" cy="504825"/>
          </a:xfrm>
        </p:spPr>
        <p:txBody>
          <a:bodyPr/>
          <a:lstStyle/>
          <a:p>
            <a:pPr marL="514350" indent="-514350"/>
            <a:r>
              <a:rPr lang="en-US" dirty="0" err="1" smtClean="0">
                <a:latin typeface="Arial" charset="0"/>
                <a:cs typeface="Arial" charset="0"/>
              </a:rPr>
              <a:t>Perspectivas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/>
          <a:lstStyle/>
          <a:p>
            <a:r>
              <a:rPr lang="es-ES" sz="2400" dirty="0" smtClean="0"/>
              <a:t>PBI per cápita: Tendencia creciente</a:t>
            </a:r>
          </a:p>
        </p:txBody>
      </p:sp>
      <p:sp>
        <p:nvSpPr>
          <p:cNvPr id="130050" name="5 Marcador de contenido"/>
          <p:cNvSpPr>
            <a:spLocks noGrp="1"/>
          </p:cNvSpPr>
          <p:nvPr>
            <p:ph sz="half" idx="2"/>
          </p:nvPr>
        </p:nvSpPr>
        <p:spPr>
          <a:xfrm>
            <a:off x="1500166" y="1282688"/>
            <a:ext cx="6643734" cy="50323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ES" sz="1600" dirty="0" smtClean="0"/>
              <a:t>PBI Per </a:t>
            </a:r>
            <a:r>
              <a:rPr lang="es-ES" sz="1600" dirty="0" err="1" smtClean="0"/>
              <a:t>Capita</a:t>
            </a:r>
            <a:endParaRPr lang="es-ES" sz="1600" dirty="0"/>
          </a:p>
          <a:p>
            <a:r>
              <a:rPr lang="en-US" sz="1400" b="0" dirty="0">
                <a:solidFill>
                  <a:srgbClr val="000000"/>
                </a:solidFill>
              </a:rPr>
              <a:t>(</a:t>
            </a:r>
            <a:r>
              <a:rPr lang="en-US" sz="1400" b="0" dirty="0" smtClean="0">
                <a:solidFill>
                  <a:srgbClr val="000000"/>
                </a:solidFill>
              </a:rPr>
              <a:t>US$ del 2011</a:t>
            </a:r>
            <a:r>
              <a:rPr lang="en-US" sz="1400" b="0" dirty="0">
                <a:solidFill>
                  <a:srgbClr val="000000"/>
                </a:solidFill>
              </a:rPr>
              <a:t>)</a:t>
            </a:r>
            <a:endParaRPr sz="1400" b="0"/>
          </a:p>
        </p:txBody>
      </p:sp>
      <p:sp>
        <p:nvSpPr>
          <p:cNvPr id="130051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7300" y="5032365"/>
            <a:ext cx="190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dirty="0" smtClean="0">
                <a:latin typeface="Arial" pitchFamily="34" charset="0"/>
                <a:cs typeface="Arial" pitchFamily="34" charset="0"/>
              </a:rPr>
              <a:t>Media móvil 3 años</a:t>
            </a: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937250" y="4943465"/>
            <a:ext cx="38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3" name="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938838" y="5167302"/>
            <a:ext cx="3810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2225" y="4786302"/>
            <a:ext cx="190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Actual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5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48538" y="1928802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5 904</a:t>
            </a:r>
            <a:endParaRPr lang="en-US" sz="14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48550" y="2325677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5 290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F30F2-5410-4F44-97EF-23A0699D825B}" type="slidenum">
              <a:rPr lang="es-E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21 Marcador de pie de página"/>
          <p:cNvSpPr txBox="1">
            <a:spLocks noGrp="1"/>
          </p:cNvSpPr>
          <p:nvPr/>
        </p:nvSpPr>
        <p:spPr bwMode="auto">
          <a:xfrm>
            <a:off x="323850" y="6143644"/>
            <a:ext cx="5111750" cy="6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endParaRPr lang="en-US" sz="800" i="1" dirty="0" smtClean="0">
              <a:latin typeface="Calibri" pitchFamily="34" charset="0"/>
            </a:endParaRPr>
          </a:p>
          <a:p>
            <a:pPr marL="228600" indent="-228600"/>
            <a:r>
              <a:rPr lang="en-US" sz="900" i="1" dirty="0" err="1" smtClean="0">
                <a:latin typeface="Calibri" pitchFamily="34" charset="0"/>
              </a:rPr>
              <a:t>Fuente</a:t>
            </a:r>
            <a:r>
              <a:rPr lang="en-US" sz="900" i="1" dirty="0" smtClean="0">
                <a:latin typeface="Calibri" pitchFamily="34" charset="0"/>
              </a:rPr>
              <a:t>: BCRP.</a:t>
            </a:r>
            <a:endParaRPr lang="en-US" sz="900" i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2166357"/>
            <a:ext cx="6230621" cy="380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8992" y="1484313"/>
            <a:ext cx="5165733" cy="504825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en-US" sz="1600" dirty="0" err="1" smtClean="0"/>
              <a:t>Brecha</a:t>
            </a:r>
            <a:r>
              <a:rPr lang="en-US" sz="1600" dirty="0" smtClean="0"/>
              <a:t> del PBI per </a:t>
            </a:r>
            <a:r>
              <a:rPr lang="en-US" sz="1600" dirty="0" err="1" smtClean="0"/>
              <a:t>Cápita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PPA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                     </a:t>
            </a:r>
            <a:endParaRPr lang="en-US" sz="1600" dirty="0"/>
          </a:p>
          <a:p>
            <a:pPr marL="0" indent="0">
              <a:spcBef>
                <a:spcPts val="0"/>
              </a:spcBef>
              <a:defRPr/>
            </a:pPr>
            <a:r>
              <a:rPr lang="en-US" sz="1400" dirty="0"/>
              <a:t> </a:t>
            </a:r>
            <a:r>
              <a:rPr lang="en-US" sz="1400" b="0" dirty="0" smtClean="0"/>
              <a:t>(</a:t>
            </a:r>
            <a:r>
              <a:rPr lang="es-PE" sz="1400" b="0" dirty="0" smtClean="0"/>
              <a:t>Perú=100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126978" name="4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23850" y="6093296"/>
            <a:ext cx="5111750" cy="62242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PPA: Paridad de Poder Adquisitivo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1/ Cada PBI per cápita por PPA está dividido entre el PBI per cápita por PPA de Perú.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Fuente</a:t>
            </a:r>
            <a:r>
              <a:rPr lang="en-US" sz="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FMI</a:t>
            </a:r>
          </a:p>
        </p:txBody>
      </p:sp>
      <p:sp>
        <p:nvSpPr>
          <p:cNvPr id="13107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A8004-F6A8-4F5C-91EF-F31AB923B34C}" type="slidenum">
              <a:rPr lang="es-PE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PE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1079" name="1 Título"/>
          <p:cNvSpPr>
            <a:spLocks noGrp="1"/>
          </p:cNvSpPr>
          <p:nvPr>
            <p:ph type="title"/>
          </p:nvPr>
        </p:nvSpPr>
        <p:spPr>
          <a:xfrm>
            <a:off x="1428728" y="260350"/>
            <a:ext cx="7210425" cy="574675"/>
          </a:xfrm>
        </p:spPr>
        <p:txBody>
          <a:bodyPr/>
          <a:lstStyle/>
          <a:p>
            <a:r>
              <a:rPr lang="en-US" sz="2400" dirty="0" err="1" smtClean="0"/>
              <a:t>Fuerte</a:t>
            </a:r>
            <a:r>
              <a:rPr lang="en-US" sz="2400" dirty="0" smtClean="0"/>
              <a:t> </a:t>
            </a:r>
            <a:r>
              <a:rPr lang="en-US" sz="2400" dirty="0" err="1" smtClean="0"/>
              <a:t>reducción</a:t>
            </a:r>
            <a:r>
              <a:rPr lang="en-US" sz="2400" dirty="0" smtClean="0"/>
              <a:t> en la </a:t>
            </a:r>
            <a:r>
              <a:rPr lang="en-US" sz="2400" dirty="0" err="1" smtClean="0"/>
              <a:t>brecha</a:t>
            </a:r>
            <a:r>
              <a:rPr lang="en-US" sz="2400" dirty="0" smtClean="0"/>
              <a:t> del PBI per </a:t>
            </a:r>
            <a:r>
              <a:rPr lang="en-US" sz="2400" dirty="0" err="1"/>
              <a:t>c</a:t>
            </a:r>
            <a:r>
              <a:rPr lang="en-US" sz="2400" dirty="0" err="1" smtClean="0"/>
              <a:t>ápita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err="1" smtClean="0"/>
              <a:t>Perú</a:t>
            </a:r>
            <a:r>
              <a:rPr lang="en-US" sz="2400" dirty="0" smtClean="0"/>
              <a:t> vs. 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de </a:t>
            </a:r>
            <a:r>
              <a:rPr lang="en-US" sz="2400" dirty="0" err="1" smtClean="0"/>
              <a:t>América</a:t>
            </a:r>
            <a:r>
              <a:rPr lang="en-US" sz="2400" dirty="0" smtClean="0"/>
              <a:t> Latina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071678"/>
            <a:ext cx="5223600" cy="324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2928957" cy="14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77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667625" cy="574675"/>
          </a:xfrm>
        </p:spPr>
        <p:txBody>
          <a:bodyPr/>
          <a:lstStyle/>
          <a:p>
            <a:r>
              <a:rPr lang="es-ES" sz="2400" dirty="0" smtClean="0"/>
              <a:t>El Perú se mantendrá como la economía de mayor crecimiento e inflación más baja en la región</a:t>
            </a:r>
            <a:endParaRPr lang="es-ES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25</a:t>
            </a:fld>
            <a:endParaRPr lang="es-PE" dirty="0"/>
          </a:p>
        </p:txBody>
      </p:sp>
      <p:sp>
        <p:nvSpPr>
          <p:cNvPr id="9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98894" y="1785926"/>
            <a:ext cx="3929090" cy="50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44000" algn="ctr">
              <a:spcBef>
                <a:spcPts val="0"/>
              </a:spcBef>
              <a:buNone/>
            </a:pPr>
            <a:r>
              <a:rPr lang="es-ES" sz="1400" dirty="0" smtClean="0"/>
              <a:t>América Latina: PBI 2012</a:t>
            </a:r>
          </a:p>
          <a:p>
            <a:pPr marL="144000" algn="ctr">
              <a:spcBef>
                <a:spcPts val="0"/>
              </a:spcBef>
              <a:buNone/>
            </a:pPr>
            <a:r>
              <a:rPr lang="es-ES" sz="1200" b="0" dirty="0" smtClean="0"/>
              <a:t>(Var. % anual)</a:t>
            </a:r>
          </a:p>
          <a:p>
            <a:pPr marL="144000" algn="ctr">
              <a:spcBef>
                <a:spcPts val="0"/>
              </a:spcBef>
              <a:buNone/>
            </a:pPr>
            <a:endParaRPr lang="es-ES" sz="1600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58" y="6412878"/>
            <a:ext cx="3311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b="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MEF, FMI, Consenso de analistas.</a:t>
            </a:r>
            <a:endParaRPr lang="es-ES" sz="900" b="0" i="1" dirty="0">
              <a:latin typeface="+mn-lt"/>
              <a:cs typeface="Arial" pitchFamily="34" charset="0"/>
            </a:endParaRPr>
          </a:p>
        </p:txBody>
      </p:sp>
      <p:sp>
        <p:nvSpPr>
          <p:cNvPr id="11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747366" y="1785926"/>
            <a:ext cx="3929090" cy="50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44000" algn="ctr">
              <a:spcBef>
                <a:spcPts val="0"/>
              </a:spcBef>
              <a:buNone/>
            </a:pPr>
            <a:r>
              <a:rPr lang="es-ES" sz="1400" dirty="0" smtClean="0"/>
              <a:t>América Latina: Inflación 2012</a:t>
            </a:r>
          </a:p>
          <a:p>
            <a:pPr marL="144000" algn="ctr">
              <a:spcBef>
                <a:spcPts val="0"/>
              </a:spcBef>
              <a:buNone/>
            </a:pPr>
            <a:r>
              <a:rPr lang="es-ES" sz="1200" b="0" dirty="0" smtClean="0"/>
              <a:t>(Var. % anual)</a:t>
            </a:r>
          </a:p>
          <a:p>
            <a:pPr marL="144000" algn="ctr">
              <a:spcBef>
                <a:spcPts val="0"/>
              </a:spcBef>
              <a:buNone/>
            </a:pPr>
            <a:endParaRPr lang="es-E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357430"/>
            <a:ext cx="3929089" cy="23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369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Perú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puerta</a:t>
            </a:r>
            <a:r>
              <a:rPr lang="en-US" dirty="0" smtClean="0"/>
              <a:t> de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mercados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26</a:t>
            </a:fld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395288" y="1196975"/>
            <a:ext cx="8351837" cy="306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600" dirty="0" smtClean="0"/>
              <a:t>Los </a:t>
            </a:r>
            <a:r>
              <a:rPr lang="en-US" sz="1600" dirty="0" err="1" smtClean="0"/>
              <a:t>Acuerdos</a:t>
            </a:r>
            <a:r>
              <a:rPr lang="en-US" sz="1600" dirty="0" smtClean="0"/>
              <a:t> de </a:t>
            </a:r>
            <a:r>
              <a:rPr lang="en-US" sz="1600" dirty="0" err="1" smtClean="0"/>
              <a:t>Libre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Comercio</a:t>
            </a:r>
            <a:r>
              <a:rPr lang="en-US" sz="1600" dirty="0" smtClean="0"/>
              <a:t> </a:t>
            </a:r>
            <a:r>
              <a:rPr lang="en-US" sz="1600" dirty="0" err="1"/>
              <a:t>a</a:t>
            </a:r>
            <a:r>
              <a:rPr lang="en-US" sz="1600" dirty="0" err="1" smtClean="0"/>
              <a:t>lbergan</a:t>
            </a:r>
            <a:r>
              <a:rPr lang="en-US" sz="1600" dirty="0" smtClean="0"/>
              <a:t> </a:t>
            </a:r>
            <a:r>
              <a:rPr lang="en-US" sz="1600" dirty="0" err="1" smtClean="0"/>
              <a:t>Inversión</a:t>
            </a:r>
            <a:r>
              <a:rPr lang="en-US" sz="1600" dirty="0" smtClean="0"/>
              <a:t> y </a:t>
            </a:r>
            <a:r>
              <a:rPr lang="en-US" sz="1600" dirty="0" err="1" smtClean="0"/>
              <a:t>Negocios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511" b="6782"/>
          <a:stretch>
            <a:fillRect/>
          </a:stretch>
        </p:blipFill>
        <p:spPr bwMode="auto">
          <a:xfrm>
            <a:off x="683568" y="1844824"/>
            <a:ext cx="7858180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1 Título"/>
          <p:cNvSpPr>
            <a:spLocks noGrp="1"/>
          </p:cNvSpPr>
          <p:nvPr>
            <p:ph type="title"/>
          </p:nvPr>
        </p:nvSpPr>
        <p:spPr>
          <a:xfrm>
            <a:off x="1465263" y="260350"/>
            <a:ext cx="7210425" cy="574675"/>
          </a:xfrm>
        </p:spPr>
        <p:txBody>
          <a:bodyPr/>
          <a:lstStyle/>
          <a:p>
            <a:pPr eaLnBrk="1" hangingPunct="1"/>
            <a:r>
              <a:rPr lang="es-PE" dirty="0" smtClean="0"/>
              <a:t>La inversión privada continuará como el motor del crecimiento</a:t>
            </a:r>
          </a:p>
        </p:txBody>
      </p:sp>
      <p:sp>
        <p:nvSpPr>
          <p:cNvPr id="133122" name="14 Marcador de número de diapositiva"/>
          <p:cNvSpPr txBox="1">
            <a:spLocks/>
          </p:cNvSpPr>
          <p:nvPr/>
        </p:nvSpPr>
        <p:spPr bwMode="auto">
          <a:xfrm>
            <a:off x="4214813" y="6661150"/>
            <a:ext cx="466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379E142-886B-41A0-91E5-E94AE0F0A0BC}" type="slidenum">
              <a:rPr lang="es-PE" sz="1000" b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PE" sz="1000" b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1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1714500"/>
            <a:ext cx="4141788" cy="5032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Anuncios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de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Proyectos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de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Inversión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Privada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s-PE" sz="1400" b="1" dirty="0" smtClean="0">
                <a:solidFill>
                  <a:prstClr val="black"/>
                </a:solidFill>
                <a:latin typeface="Book Antiqua" pitchFamily="18" charset="0"/>
              </a:rPr>
              <a:t>en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proximos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3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años</a:t>
            </a: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(Miles de 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millones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de </a:t>
            </a:r>
            <a:r>
              <a:rPr lang="en-US" sz="1200" dirty="0">
                <a:solidFill>
                  <a:prstClr val="black"/>
                </a:solidFill>
                <a:latin typeface="Book Antiqua" pitchFamily="18" charset="0"/>
              </a:rPr>
              <a:t>US$)</a:t>
            </a:r>
          </a:p>
        </p:txBody>
      </p:sp>
      <p:sp>
        <p:nvSpPr>
          <p:cNvPr id="133124" name="21 Marcador de pie de página"/>
          <p:cNvSpPr txBox="1">
            <a:spLocks noGrp="1"/>
          </p:cNvSpPr>
          <p:nvPr/>
        </p:nvSpPr>
        <p:spPr bwMode="auto">
          <a:xfrm>
            <a:off x="323850" y="6143625"/>
            <a:ext cx="511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lang="en-US" sz="800" i="1" dirty="0">
              <a:solidFill>
                <a:srgbClr val="000000"/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Fuente</a:t>
            </a:r>
            <a:r>
              <a:rPr lang="en-US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BCRP.</a:t>
            </a:r>
          </a:p>
        </p:txBody>
      </p:sp>
      <p:sp>
        <p:nvSpPr>
          <p:cNvPr id="13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57750" y="1714500"/>
            <a:ext cx="4000500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sz="1400" b="1" dirty="0" smtClean="0">
                <a:solidFill>
                  <a:prstClr val="black"/>
                </a:solidFill>
                <a:latin typeface="Book Antiqua" pitchFamily="18" charset="0"/>
              </a:rPr>
              <a:t>Proyectos de Inversión Privada 2011–2013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Millones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de </a:t>
            </a:r>
            <a:r>
              <a:rPr lang="en-US" sz="1200" dirty="0">
                <a:solidFill>
                  <a:prstClr val="black"/>
                </a:solidFill>
                <a:latin typeface="Book Antiqua" pitchFamily="18" charset="0"/>
              </a:rPr>
              <a:t>US$)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06647"/>
            <a:ext cx="4094163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18" y="2252051"/>
            <a:ext cx="4094163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47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62037"/>
            <a:ext cx="7210425" cy="574675"/>
          </a:xfrm>
        </p:spPr>
        <p:txBody>
          <a:bodyPr/>
          <a:lstStyle/>
          <a:p>
            <a:r>
              <a:rPr lang="es-ES" sz="2400" dirty="0" smtClean="0"/>
              <a:t>España lidera la inversión extranjera en Perú</a:t>
            </a:r>
            <a:endParaRPr lang="es-ES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28</a:t>
            </a:fld>
            <a:endParaRPr lang="es-PE" dirty="0"/>
          </a:p>
        </p:txBody>
      </p:sp>
      <p:sp>
        <p:nvSpPr>
          <p:cNvPr id="15" name="3 Marcador de pie de página"/>
          <p:cNvSpPr txBox="1">
            <a:spLocks/>
          </p:cNvSpPr>
          <p:nvPr/>
        </p:nvSpPr>
        <p:spPr>
          <a:xfrm>
            <a:off x="316688" y="6278585"/>
            <a:ext cx="8684468" cy="6508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Fuente: </a:t>
            </a:r>
            <a:r>
              <a:rPr lang="es-ES" sz="900" i="1" dirty="0" err="1" smtClean="0">
                <a:latin typeface="+mn-lt"/>
                <a:cs typeface="Arial" pitchFamily="34" charset="0"/>
              </a:rPr>
              <a:t>Proinversión</a:t>
            </a:r>
            <a:r>
              <a:rPr lang="es-ES" sz="900" i="1" dirty="0" smtClean="0">
                <a:latin typeface="+mn-lt"/>
                <a:cs typeface="Arial" pitchFamily="34" charset="0"/>
              </a:rPr>
              <a:t>, </a:t>
            </a:r>
            <a:r>
              <a:rPr lang="en-US" sz="900" i="1" dirty="0" err="1" smtClean="0">
                <a:solidFill>
                  <a:prstClr val="black"/>
                </a:solidFill>
                <a:cs typeface="Arial" charset="0"/>
              </a:rPr>
              <a:t>Cámara</a:t>
            </a:r>
            <a:r>
              <a:rPr lang="en-US" sz="9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900" i="1" dirty="0" err="1" smtClean="0">
                <a:solidFill>
                  <a:prstClr val="black"/>
                </a:solidFill>
                <a:cs typeface="Arial" charset="0"/>
              </a:rPr>
              <a:t>Española</a:t>
            </a:r>
            <a:r>
              <a:rPr lang="en-US" sz="900" i="1" dirty="0" smtClean="0">
                <a:solidFill>
                  <a:prstClr val="black"/>
                </a:solidFill>
                <a:cs typeface="Arial" charset="0"/>
              </a:rPr>
              <a:t> de </a:t>
            </a:r>
            <a:r>
              <a:rPr lang="en-US" sz="900" i="1" dirty="0" err="1" smtClean="0">
                <a:solidFill>
                  <a:prstClr val="black"/>
                </a:solidFill>
                <a:cs typeface="Arial" charset="0"/>
              </a:rPr>
              <a:t>Colmercio</a:t>
            </a:r>
            <a:r>
              <a:rPr lang="en-US" sz="900" i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s-ES" sz="900" i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467544" y="1052736"/>
            <a:ext cx="3996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/>
              <a:t>Stock de IED Según País de Origen</a:t>
            </a:r>
          </a:p>
          <a:p>
            <a:pPr algn="ctr">
              <a:defRPr/>
            </a:pPr>
            <a:r>
              <a:rPr lang="es-ES" sz="1400" dirty="0" smtClean="0"/>
              <a:t>(Millones US$)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95" y="1692567"/>
            <a:ext cx="3384375" cy="45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20" b="21404"/>
          <a:stretch/>
        </p:blipFill>
        <p:spPr>
          <a:xfrm>
            <a:off x="5857884" y="3263894"/>
            <a:ext cx="2685424" cy="62878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12" b="24562"/>
          <a:stretch/>
        </p:blipFill>
        <p:spPr>
          <a:xfrm>
            <a:off x="7143768" y="1263630"/>
            <a:ext cx="1540092" cy="74941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192192"/>
            <a:ext cx="2011716" cy="113159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4487"/>
            <a:ext cx="3369952" cy="60584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00" y="4819419"/>
            <a:ext cx="1464196" cy="146710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684" b="32634"/>
          <a:stretch/>
        </p:blipFill>
        <p:spPr>
          <a:xfrm>
            <a:off x="4500562" y="2478076"/>
            <a:ext cx="2293690" cy="81845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26080"/>
            <a:ext cx="2359968" cy="57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>
            <a:noAutofit/>
          </a:bodyPr>
          <a:lstStyle/>
          <a:p>
            <a:pPr eaLnBrk="1" hangingPunct="1"/>
            <a:r>
              <a:rPr lang="es-PE" dirty="0" smtClean="0"/>
              <a:t>En el 2011 el intercambio comercial entre Perú y España superó los US$ 2 200 millones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92C114E-B35B-4E4C-8483-DBC6DE4185DB}" type="slidenum">
              <a:rPr lang="es-PE" sz="1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PE" sz="1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2612" y="1347128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 smtClean="0">
                <a:solidFill>
                  <a:prstClr val="black"/>
                </a:solidFill>
                <a:latin typeface="Book Antiqua" pitchFamily="18" charset="0"/>
              </a:rPr>
              <a:t>Perú: Exportaciones</a:t>
            </a: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 por Productos a España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 del 2011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99420" y="1325756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Perú: Importaciones por Sector de España</a:t>
            </a:r>
            <a:endParaRPr lang="es-PE" sz="14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 del 2011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 bwMode="auto">
          <a:xfrm>
            <a:off x="827584" y="5373216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En </a:t>
            </a:r>
            <a:r>
              <a:rPr lang="es-PE" sz="1800" dirty="0" smtClean="0">
                <a:solidFill>
                  <a:prstClr val="black"/>
                </a:solidFill>
                <a:latin typeface="Book Antiqua" pitchFamily="18" charset="0"/>
              </a:rPr>
              <a:t>los últimos 10 años el intercambio comercial entre nuestros países se </a:t>
            </a:r>
            <a:r>
              <a:rPr lang="es-PE" sz="1800" dirty="0" smtClean="0">
                <a:latin typeface="Book Antiqua" pitchFamily="18" charset="0"/>
              </a:rPr>
              <a:t>multiplicó por 6 veces. </a:t>
            </a:r>
            <a:endParaRPr lang="es-PE" sz="1800" dirty="0"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7952" y="2000240"/>
            <a:ext cx="4216536" cy="26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ángulo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612" y="4545176"/>
            <a:ext cx="396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Total 2011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US$ 1 656 millones</a:t>
            </a:r>
            <a:endParaRPr lang="en-US" sz="16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6" name="Rectángulo 4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9420" y="4545176"/>
            <a:ext cx="396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Total 2011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US$ 561 millones</a:t>
            </a:r>
            <a:endParaRPr lang="en-US" sz="16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000240"/>
            <a:ext cx="4216536" cy="26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9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30213" y="2632075"/>
            <a:ext cx="8102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69" tIns="44085" rIns="88169" bIns="44085" anchor="ctr"/>
          <a:lstStyle/>
          <a:p>
            <a:pPr algn="ctr"/>
            <a:endParaRPr lang="en-US" altLang="zh-CN" sz="3200" b="1" dirty="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5008" y="3225573"/>
            <a:ext cx="3214710" cy="504056"/>
          </a:xfrm>
        </p:spPr>
        <p:txBody>
          <a:bodyPr/>
          <a:lstStyle/>
          <a:p>
            <a:r>
              <a:rPr lang="es-PE" dirty="0" smtClean="0"/>
              <a:t>Sólido Desempeño Macroeconómico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392386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47" y="4305143"/>
            <a:ext cx="2973041" cy="18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30</a:t>
            </a:fld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1142985"/>
            <a:ext cx="2714644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Producción de Cobre 2010</a:t>
            </a:r>
          </a:p>
          <a:p>
            <a:pPr algn="ctr"/>
            <a:r>
              <a:rPr lang="es-ES" sz="1050" b="0" dirty="0" smtClean="0"/>
              <a:t>(</a:t>
            </a:r>
            <a:r>
              <a:rPr lang="es-ES" sz="1050" dirty="0" smtClean="0"/>
              <a:t>Miles de Toneladas Métricas Finas)</a:t>
            </a:r>
            <a:endParaRPr lang="es-ES" sz="1050" b="0" dirty="0"/>
          </a:p>
        </p:txBody>
      </p:sp>
      <p:sp>
        <p:nvSpPr>
          <p:cNvPr id="15" name="3 Marcador de pie de página"/>
          <p:cNvSpPr txBox="1">
            <a:spLocks/>
          </p:cNvSpPr>
          <p:nvPr/>
        </p:nvSpPr>
        <p:spPr>
          <a:xfrm>
            <a:off x="316688" y="6207147"/>
            <a:ext cx="8684468" cy="6508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1/. Incluye las exportaciones de café.</a:t>
            </a:r>
          </a:p>
          <a:p>
            <a:pPr>
              <a:spcBef>
                <a:spcPts val="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SUNAT, UNWTO, Geological </a:t>
            </a:r>
            <a:r>
              <a:rPr lang="es-ES" sz="9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Service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of USA,  AEADE, ARAPER, ASBANC, FELABAN, CAVEM, ASOPARTES, CCL, </a:t>
            </a:r>
            <a:r>
              <a:rPr lang="es-ES" sz="9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Ripley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FELABAN, SBS</a:t>
            </a:r>
            <a:r>
              <a:rPr lang="es-ES" sz="900" i="1" dirty="0" smtClean="0">
                <a:latin typeface="+mn-lt"/>
                <a:cs typeface="Arial" pitchFamily="34" charset="0"/>
              </a:rPr>
              <a:t> Superintendencia de Bancos (Chile).</a:t>
            </a:r>
            <a:endParaRPr lang="es-ES" sz="900" i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857224" y="3805077"/>
            <a:ext cx="307180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200" b="1" dirty="0" smtClean="0"/>
              <a:t>Exportaciones</a:t>
            </a:r>
            <a:r>
              <a:rPr lang="en-US" sz="1200" b="1" dirty="0" smtClean="0"/>
              <a:t> 2010</a:t>
            </a:r>
          </a:p>
          <a:p>
            <a:pPr algn="ctr"/>
            <a:r>
              <a:rPr lang="en-US" sz="1000" dirty="0" smtClean="0"/>
              <a:t>(Miles de </a:t>
            </a:r>
            <a:r>
              <a:rPr lang="es-PE" sz="1000" dirty="0" smtClean="0"/>
              <a:t>millones</a:t>
            </a:r>
            <a:r>
              <a:rPr lang="en-US" sz="1000" dirty="0" smtClean="0"/>
              <a:t> de US$)</a:t>
            </a:r>
          </a:p>
        </p:txBody>
      </p:sp>
      <p:sp>
        <p:nvSpPr>
          <p:cNvPr id="24" name="23 CuadroTexto"/>
          <p:cNvSpPr txBox="1"/>
          <p:nvPr/>
        </p:nvSpPr>
        <p:spPr bwMode="auto">
          <a:xfrm>
            <a:off x="1571572" y="4305143"/>
            <a:ext cx="85725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s-ES" sz="1000" dirty="0" smtClean="0">
                <a:latin typeface="Arial" pitchFamily="34" charset="0"/>
                <a:cs typeface="Arial" pitchFamily="34" charset="0"/>
              </a:rPr>
              <a:t>Agrícolas</a:t>
            </a:r>
          </a:p>
        </p:txBody>
      </p:sp>
      <p:sp>
        <p:nvSpPr>
          <p:cNvPr id="28" name="27 CuadroTexto"/>
          <p:cNvSpPr txBox="1"/>
          <p:nvPr/>
        </p:nvSpPr>
        <p:spPr bwMode="auto">
          <a:xfrm>
            <a:off x="3071770" y="4305143"/>
            <a:ext cx="114300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s-PE" sz="1000" dirty="0" smtClean="0">
                <a:latin typeface="Arial" pitchFamily="34" charset="0"/>
                <a:cs typeface="Arial" pitchFamily="34" charset="0"/>
              </a:rPr>
              <a:t>Madera y Papel</a:t>
            </a:r>
            <a:endParaRPr lang="es-E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52" y="1643050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5357818" y="1142984"/>
            <a:ext cx="2714644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Llegada de Turistas</a:t>
            </a:r>
            <a:endParaRPr lang="es-ES" sz="1200" b="1" dirty="0" smtClean="0"/>
          </a:p>
          <a:p>
            <a:pPr algn="ctr"/>
            <a:r>
              <a:rPr lang="es-ES" sz="1050" b="0" dirty="0" smtClean="0"/>
              <a:t>(</a:t>
            </a:r>
            <a:r>
              <a:rPr lang="es-ES" sz="1050" dirty="0" smtClean="0"/>
              <a:t>Millones de personas)</a:t>
            </a:r>
            <a:endParaRPr lang="es-ES" sz="105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643050"/>
            <a:ext cx="2857520" cy="18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1428728" y="262037"/>
            <a:ext cx="7210425" cy="574675"/>
          </a:xfrm>
        </p:spPr>
        <p:txBody>
          <a:bodyPr/>
          <a:lstStyle/>
          <a:p>
            <a:r>
              <a:rPr lang="es-ES" sz="2400" dirty="0" smtClean="0"/>
              <a:t>Amplias oportunidades de inversión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57818" y="3776236"/>
            <a:ext cx="2714644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Agroexportaciones</a:t>
            </a:r>
            <a:r>
              <a:rPr lang="es-PE" sz="1200" b="1" baseline="30000" dirty="0" smtClean="0"/>
              <a:t>1</a:t>
            </a:r>
          </a:p>
          <a:p>
            <a:pPr algn="ctr"/>
            <a:r>
              <a:rPr lang="es-ES" sz="1050" b="0" dirty="0" smtClean="0"/>
              <a:t>(</a:t>
            </a:r>
            <a:r>
              <a:rPr lang="es-ES" sz="1050" dirty="0" smtClean="0"/>
              <a:t>Millones de US$)</a:t>
            </a:r>
            <a:endParaRPr lang="es-ES" sz="1050" b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86256"/>
            <a:ext cx="3017521" cy="18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62037"/>
            <a:ext cx="7210425" cy="574675"/>
          </a:xfrm>
        </p:spPr>
        <p:txBody>
          <a:bodyPr/>
          <a:lstStyle/>
          <a:p>
            <a:r>
              <a:rPr lang="es-ES" sz="2400" dirty="0" smtClean="0"/>
              <a:t>Amplias oportunidades de inversión</a:t>
            </a:r>
            <a:endParaRPr lang="es-ES" sz="2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31</a:t>
            </a:fld>
            <a:endParaRPr lang="es-PE" dirty="0"/>
          </a:p>
        </p:txBody>
      </p:sp>
      <p:sp>
        <p:nvSpPr>
          <p:cNvPr id="15" name="3 Marcador de pie de página"/>
          <p:cNvSpPr txBox="1">
            <a:spLocks/>
          </p:cNvSpPr>
          <p:nvPr/>
        </p:nvSpPr>
        <p:spPr>
          <a:xfrm>
            <a:off x="316688" y="6278585"/>
            <a:ext cx="8684468" cy="6508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s-ES" sz="900" i="1" dirty="0" smtClean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SUNAT, UNWTO, Geological </a:t>
            </a:r>
            <a:r>
              <a:rPr lang="es-ES" sz="9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Service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of USA,  AEADE, ARAPER, ASBANC, FELABAN, CAVEM, ASOPARTES, CCL, </a:t>
            </a:r>
            <a:r>
              <a:rPr lang="es-ES" sz="9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Ripley</a:t>
            </a:r>
            <a:r>
              <a:rPr lang="es-ES" sz="9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FELABAN, SBS</a:t>
            </a:r>
            <a:r>
              <a:rPr lang="es-ES" sz="900" i="1" dirty="0" smtClean="0">
                <a:latin typeface="+mn-lt"/>
                <a:cs typeface="Arial" pitchFamily="34" charset="0"/>
              </a:rPr>
              <a:t> Superintendencia de Bancos (Chile).</a:t>
            </a:r>
            <a:endParaRPr lang="es-ES" sz="900" i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s-ES" sz="800" i="1" dirty="0" smtClean="0">
              <a:solidFill>
                <a:srgbClr val="000000"/>
              </a:solidFill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5 Marcador de contenido"/>
          <p:cNvSpPr>
            <a:spLocks noGrp="1"/>
          </p:cNvSpPr>
          <p:nvPr>
            <p:ph sz="half" idx="4294967295"/>
          </p:nvPr>
        </p:nvSpPr>
        <p:spPr>
          <a:xfrm>
            <a:off x="4895851" y="1042971"/>
            <a:ext cx="3976717" cy="4286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fr-FR" sz="1200" dirty="0" smtClean="0"/>
              <a:t>Venta de </a:t>
            </a:r>
            <a:r>
              <a:rPr lang="fr-FR" sz="1200" dirty="0" err="1" smtClean="0"/>
              <a:t>vehículos</a:t>
            </a:r>
            <a:r>
              <a:rPr lang="fr-FR" sz="1200" dirty="0" smtClean="0"/>
              <a:t> </a:t>
            </a:r>
            <a:r>
              <a:rPr lang="fr-FR" sz="1200" dirty="0" err="1" smtClean="0"/>
              <a:t>nuevos</a:t>
            </a:r>
            <a:r>
              <a:rPr lang="fr-FR" sz="1200" dirty="0" smtClean="0"/>
              <a:t> 2010</a:t>
            </a:r>
            <a:endParaRPr lang="fr-FR" sz="1000" dirty="0" smtClean="0"/>
          </a:p>
          <a:p>
            <a:pPr algn="ctr">
              <a:spcBef>
                <a:spcPts val="0"/>
              </a:spcBef>
              <a:buFontTx/>
              <a:buNone/>
            </a:pPr>
            <a:r>
              <a:rPr lang="fr-FR" sz="1000" b="0" dirty="0" smtClean="0"/>
              <a:t>(</a:t>
            </a:r>
            <a:r>
              <a:rPr lang="fr-FR" sz="1000" b="0" dirty="0" err="1" smtClean="0"/>
              <a:t>Vehículos</a:t>
            </a:r>
            <a:r>
              <a:rPr lang="fr-FR" sz="1000" b="0" dirty="0" smtClean="0"/>
              <a:t> </a:t>
            </a:r>
            <a:r>
              <a:rPr lang="fr-FR" sz="1000" b="0" dirty="0" err="1" smtClean="0"/>
              <a:t>por</a:t>
            </a:r>
            <a:r>
              <a:rPr lang="fr-FR" sz="1000" b="0" dirty="0" smtClean="0"/>
              <a:t> </a:t>
            </a:r>
            <a:r>
              <a:rPr lang="fr-FR" sz="1000" b="0" dirty="0" err="1" smtClean="0"/>
              <a:t>cada</a:t>
            </a:r>
            <a:r>
              <a:rPr lang="fr-FR" sz="1000" b="0" dirty="0" smtClean="0"/>
              <a:t> 1 000 habitantes)</a:t>
            </a:r>
            <a:endParaRPr lang="en-US" sz="1000" b="0" dirty="0" smtClean="0"/>
          </a:p>
        </p:txBody>
      </p:sp>
      <p:sp>
        <p:nvSpPr>
          <p:cNvPr id="26" name="19 Rectángulo"/>
          <p:cNvSpPr>
            <a:spLocks noChangeArrowheads="1"/>
          </p:cNvSpPr>
          <p:nvPr/>
        </p:nvSpPr>
        <p:spPr bwMode="auto">
          <a:xfrm>
            <a:off x="561947" y="1019159"/>
            <a:ext cx="4071966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Superficie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Venta</a:t>
            </a:r>
            <a:r>
              <a:rPr lang="en-US" sz="1200" b="1" dirty="0" smtClean="0"/>
              <a:t> en </a:t>
            </a:r>
            <a:r>
              <a:rPr lang="en-US" sz="1200" b="1" dirty="0" err="1" smtClean="0"/>
              <a:t>Tiendas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por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Departamento</a:t>
            </a:r>
            <a:r>
              <a:rPr lang="en-US" sz="1200" b="1" dirty="0" smtClean="0"/>
              <a:t> 2009</a:t>
            </a:r>
          </a:p>
          <a:p>
            <a:r>
              <a:rPr lang="en-US" sz="1050" dirty="0" smtClean="0"/>
              <a:t>              </a:t>
            </a:r>
            <a:r>
              <a:rPr lang="en-US" sz="1000" dirty="0" smtClean="0"/>
              <a:t>(Miles de m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)               (m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 </a:t>
            </a:r>
            <a:r>
              <a:rPr lang="en-US" sz="1000" dirty="0" err="1" smtClean="0"/>
              <a:t>por</a:t>
            </a:r>
            <a:r>
              <a:rPr lang="en-US" sz="1000" dirty="0" smtClean="0"/>
              <a:t> </a:t>
            </a:r>
            <a:r>
              <a:rPr lang="en-US" sz="1000" dirty="0" err="1" smtClean="0"/>
              <a:t>habitante</a:t>
            </a:r>
            <a:r>
              <a:rPr lang="en-US" sz="1000" dirty="0" smtClean="0"/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72" y="1500174"/>
            <a:ext cx="3857652" cy="21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857652" cy="210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23" y="4000504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642910" y="3643314"/>
            <a:ext cx="3996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Crédito del Sistema Bancario 2010</a:t>
            </a:r>
          </a:p>
          <a:p>
            <a:pPr algn="ctr">
              <a:defRPr/>
            </a:pPr>
            <a:r>
              <a:rPr lang="es-ES" sz="1000" dirty="0" smtClean="0"/>
              <a:t>(% del PBI)</a:t>
            </a:r>
          </a:p>
        </p:txBody>
      </p:sp>
      <p:sp>
        <p:nvSpPr>
          <p:cNvPr id="17" name="10 CuadroTexto"/>
          <p:cNvSpPr txBox="1">
            <a:spLocks noChangeArrowheads="1"/>
          </p:cNvSpPr>
          <p:nvPr/>
        </p:nvSpPr>
        <p:spPr bwMode="auto">
          <a:xfrm>
            <a:off x="4919665" y="3643615"/>
            <a:ext cx="39960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Crédito Hipotecario 2010</a:t>
            </a:r>
          </a:p>
          <a:p>
            <a:pPr algn="ctr">
              <a:defRPr/>
            </a:pPr>
            <a:r>
              <a:rPr lang="es-ES" sz="1000" dirty="0" smtClean="0"/>
              <a:t>(% del PBI)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024317"/>
            <a:ext cx="4086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03648" y="262037"/>
            <a:ext cx="7128792" cy="574675"/>
          </a:xfrm>
        </p:spPr>
        <p:txBody>
          <a:bodyPr>
            <a:noAutofit/>
          </a:bodyPr>
          <a:lstStyle/>
          <a:p>
            <a:r>
              <a:rPr lang="es-ES" dirty="0" smtClean="0"/>
              <a:t>Posibilidades de inversión en infraestructura vía </a:t>
            </a:r>
            <a:r>
              <a:rPr lang="es-ES" dirty="0" err="1" smtClean="0"/>
              <a:t>APPs</a:t>
            </a:r>
            <a:endParaRPr lang="es-PE" dirty="0"/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C114E-B35B-4E4C-8483-DBC6DE4185DB}" type="slidenum">
              <a:rPr kumimoji="0" lang="es-P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PE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21 Marcador de pie de página"/>
          <p:cNvSpPr txBox="1">
            <a:spLocks noGrp="1"/>
          </p:cNvSpPr>
          <p:nvPr/>
        </p:nvSpPr>
        <p:spPr bwMode="auto">
          <a:xfrm>
            <a:off x="323850" y="6165304"/>
            <a:ext cx="5111750" cy="6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/>
            <a:endParaRPr lang="en-US" sz="900" i="1" dirty="0">
              <a:latin typeface="Calibri" pitchFamily="34" charset="0"/>
            </a:endParaRPr>
          </a:p>
          <a:p>
            <a:pPr marL="228600" indent="-228600"/>
            <a:r>
              <a:rPr lang="en-US" sz="900" i="1" dirty="0" err="1" smtClean="0">
                <a:latin typeface="+mn-lt"/>
              </a:rPr>
              <a:t>Fuente</a:t>
            </a:r>
            <a:r>
              <a:rPr lang="en-US" sz="900" i="1" dirty="0" smtClean="0">
                <a:latin typeface="+mn-lt"/>
              </a:rPr>
              <a:t>: IPE.</a:t>
            </a:r>
            <a:endParaRPr lang="en-US" sz="900" i="1" dirty="0"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3571900" cy="48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0 CuadroTexto"/>
          <p:cNvSpPr txBox="1">
            <a:spLocks noChangeArrowheads="1"/>
          </p:cNvSpPr>
          <p:nvPr/>
        </p:nvSpPr>
        <p:spPr bwMode="auto">
          <a:xfrm>
            <a:off x="2970724" y="1052736"/>
            <a:ext cx="37444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 smtClean="0"/>
              <a:t>Brecha en Infraestructura 2008</a:t>
            </a:r>
          </a:p>
          <a:p>
            <a:pPr algn="ctr">
              <a:defRPr/>
            </a:pPr>
            <a:r>
              <a:rPr lang="es-ES" sz="1200" dirty="0" smtClean="0"/>
              <a:t>(Millones de US$)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32</a:t>
            </a:fld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2037"/>
            <a:ext cx="7210425" cy="574675"/>
          </a:xfrm>
        </p:spPr>
        <p:txBody>
          <a:bodyPr/>
          <a:lstStyle/>
          <a:p>
            <a:r>
              <a:rPr lang="es-PE" dirty="0" smtClean="0"/>
              <a:t>Crecimiento con Inclusión Social redundará en un mejor clima para la inversión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33</a:t>
            </a:fld>
            <a:endParaRPr lang="es-PE" dirty="0"/>
          </a:p>
        </p:txBody>
      </p:sp>
      <p:graphicFrame>
        <p:nvGraphicFramePr>
          <p:cNvPr id="6" name="Diagram 1"/>
          <p:cNvGraphicFramePr/>
          <p:nvPr/>
        </p:nvGraphicFramePr>
        <p:xfrm>
          <a:off x="838200" y="1066800"/>
          <a:ext cx="769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34</a:t>
            </a:fld>
            <a:endParaRPr lang="es-PE" dirty="0"/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576000" y="1742121"/>
            <a:ext cx="3960000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PBI per cápita </a:t>
            </a:r>
            <a:endParaRPr lang="es-PE" sz="1400" b="1" dirty="0"/>
          </a:p>
          <a:p>
            <a:pPr algn="ctr"/>
            <a:r>
              <a:rPr lang="es-PE" sz="1200" b="0" dirty="0" smtClean="0"/>
              <a:t>(US$) </a:t>
            </a:r>
            <a:endParaRPr lang="es-PE" sz="1200" b="0" dirty="0"/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4930118" y="1742147"/>
            <a:ext cx="3960000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1400" b="1" dirty="0" smtClean="0"/>
              <a:t>Tasa de Pobreza</a:t>
            </a:r>
            <a:endParaRPr lang="es-ES" sz="1400" b="1" dirty="0"/>
          </a:p>
          <a:p>
            <a:pPr algn="ctr"/>
            <a:r>
              <a:rPr lang="es-ES" sz="1200" b="0" dirty="0"/>
              <a:t>(% </a:t>
            </a:r>
            <a:r>
              <a:rPr lang="es-ES" sz="1200" b="0" dirty="0" smtClean="0"/>
              <a:t>de la población </a:t>
            </a:r>
            <a:r>
              <a:rPr lang="es-ES" sz="1200" dirty="0" smtClean="0"/>
              <a:t>t</a:t>
            </a:r>
            <a:r>
              <a:rPr lang="es-ES" sz="1200" b="0" dirty="0" smtClean="0"/>
              <a:t>otal)</a:t>
            </a:r>
            <a:endParaRPr lang="es-ES" sz="1200" b="0" dirty="0"/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316688" y="6143644"/>
            <a:ext cx="8684468" cy="65087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Bef>
                <a:spcPts val="0"/>
              </a:spcBef>
              <a:defRPr/>
            </a:pPr>
            <a:endParaRPr lang="es-PE" sz="800" i="1" dirty="0" smtClean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s-PE" sz="900" i="1" dirty="0" smtClean="0">
                <a:latin typeface="+mj-lt"/>
              </a:rPr>
              <a:t>Fuente: MEF.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1428728" y="214290"/>
            <a:ext cx="72104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s-ES" sz="2400" b="1" dirty="0" smtClean="0">
                <a:solidFill>
                  <a:schemeClr val="bg1"/>
                </a:solidFill>
              </a:rPr>
              <a:t>El Perú continuará en la senda de crecimiento e inclusión social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71800" y="5445224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699792" y="494116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164288" y="501317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1"/>
            <a:ext cx="3929090" cy="24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4000528" cy="24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72132" y="1932222"/>
            <a:ext cx="3392926" cy="1211026"/>
          </a:xfrm>
        </p:spPr>
        <p:txBody>
          <a:bodyPr/>
          <a:lstStyle/>
          <a:p>
            <a:r>
              <a:rPr lang="en-US" sz="2400" b="1" dirty="0" err="1" smtClean="0"/>
              <a:t>Perú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Perspectivas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Económicas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Sociales</a:t>
            </a:r>
            <a:endParaRPr lang="es-PE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57818" y="4572008"/>
            <a:ext cx="3592488" cy="571504"/>
          </a:xfrm>
        </p:spPr>
        <p:txBody>
          <a:bodyPr/>
          <a:lstStyle/>
          <a:p>
            <a:r>
              <a:rPr lang="es-PE" sz="1600" dirty="0" smtClean="0"/>
              <a:t>Enero, 2012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786314" y="3571876"/>
            <a:ext cx="422985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PE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Luis Miguel Castilla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P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Ministro de Economía y Finanzas</a:t>
            </a:r>
          </a:p>
        </p:txBody>
      </p:sp>
    </p:spTree>
    <p:extLst>
      <p:ext uri="{BB962C8B-B14F-4D97-AF65-F5344CB8AC3E}">
        <p14:creationId xmlns:p14="http://schemas.microsoft.com/office/powerpoint/2010/main" xmlns="" val="709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>
            <a:noAutofit/>
          </a:bodyPr>
          <a:lstStyle/>
          <a:p>
            <a:pPr eaLnBrk="1" hangingPunct="1"/>
            <a:r>
              <a:rPr lang="es-PE" dirty="0" smtClean="0"/>
              <a:t>En el 2011 el intercambio comercial entre Perú y Portugal ascendió a apenas US$ 68 millones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92C114E-B35B-4E4C-8483-DBC6DE4185DB}" type="slidenum">
              <a:rPr lang="es-PE" sz="1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PE" sz="1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596" y="1347128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 smtClean="0">
                <a:solidFill>
                  <a:prstClr val="black"/>
                </a:solidFill>
                <a:latin typeface="Book Antiqua" pitchFamily="18" charset="0"/>
              </a:rPr>
              <a:t>Perú: Exportaciones</a:t>
            </a: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 por Productos a Portugal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 del 2011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5404" y="1325756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Perú: Importaciones por Sector de Portugal</a:t>
            </a:r>
            <a:endParaRPr lang="es-PE" sz="14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 del 2011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4" name="Rectángulo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96" y="4643446"/>
            <a:ext cx="396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Total Exportaciones 2011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US$ 39 millones</a:t>
            </a:r>
            <a:endParaRPr lang="en-US" sz="16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6" name="Rectángulo 4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5404" y="4643446"/>
            <a:ext cx="396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Total Importaciones 2011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</a:rPr>
              <a:t>US$ 29 millones</a:t>
            </a:r>
            <a:endParaRPr lang="en-US" sz="16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928802"/>
            <a:ext cx="4014344" cy="25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780" y="1928802"/>
            <a:ext cx="4014344" cy="25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 bwMode="auto">
          <a:xfrm>
            <a:off x="827584" y="5286388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Book Antiqua" pitchFamily="18" charset="0"/>
              </a:rPr>
              <a:t>En </a:t>
            </a:r>
            <a:r>
              <a:rPr lang="es-PE" sz="1800" dirty="0" smtClean="0">
                <a:latin typeface="Book Antiqua" pitchFamily="18" charset="0"/>
              </a:rPr>
              <a:t>los últimos 10 años el intercambio comercial entre nuestros países se </a:t>
            </a:r>
            <a:r>
              <a:rPr lang="es-PE" sz="1800" dirty="0" smtClean="0"/>
              <a:t>duplicó</a:t>
            </a:r>
            <a:r>
              <a:rPr lang="es-PE" sz="1800" dirty="0" smtClean="0">
                <a:latin typeface="Book Antiqua" pitchFamily="18" charset="0"/>
              </a:rPr>
              <a:t>. </a:t>
            </a:r>
            <a:endParaRPr lang="es-PE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>
            <a:noAutofit/>
          </a:bodyPr>
          <a:lstStyle/>
          <a:p>
            <a:pPr eaLnBrk="1" hangingPunct="1"/>
            <a:r>
              <a:rPr lang="es-PE" dirty="0" smtClean="0"/>
              <a:t>Diversificación de los destinos de exportación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92C114E-B35B-4E4C-8483-DBC6DE4185DB}" type="slidenum">
              <a:rPr lang="es-PE" sz="1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PE" sz="1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 bwMode="auto">
          <a:xfrm>
            <a:off x="1000100" y="4714884"/>
            <a:ext cx="7072362" cy="1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PE" sz="1800" dirty="0" smtClean="0">
                <a:solidFill>
                  <a:prstClr val="black"/>
                </a:solidFill>
                <a:latin typeface="Book Antiqua" pitchFamily="18" charset="0"/>
              </a:rPr>
              <a:t>Por bloques económicos Europa representa el principal destino de exportación.</a:t>
            </a:r>
          </a:p>
        </p:txBody>
      </p:sp>
      <p:sp>
        <p:nvSpPr>
          <p:cNvPr id="14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596" y="1592984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 smtClean="0">
                <a:solidFill>
                  <a:prstClr val="black"/>
                </a:solidFill>
                <a:latin typeface="Book Antiqua" pitchFamily="18" charset="0"/>
              </a:rPr>
              <a:t>Exportaciones</a:t>
            </a: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 por Destino , 2000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6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5404" y="1571612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Exportaciones por Destino, 2011</a:t>
            </a:r>
            <a:endParaRPr lang="es-PE" sz="14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s-PE" sz="1200" dirty="0" smtClean="0">
                <a:solidFill>
                  <a:prstClr val="black"/>
                </a:solidFill>
              </a:rPr>
              <a:t>% del total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285992"/>
            <a:ext cx="4014344" cy="25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1060" y="2285992"/>
            <a:ext cx="4014344" cy="25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Flecha derecha"/>
          <p:cNvSpPr/>
          <p:nvPr/>
        </p:nvSpPr>
        <p:spPr bwMode="auto">
          <a:xfrm rot="16200000">
            <a:off x="6910330" y="4483132"/>
            <a:ext cx="216000" cy="10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  <p:sp>
        <p:nvSpPr>
          <p:cNvPr id="20" name="19 Flecha derecha"/>
          <p:cNvSpPr/>
          <p:nvPr/>
        </p:nvSpPr>
        <p:spPr bwMode="auto">
          <a:xfrm rot="16200000" flipH="1">
            <a:off x="8018462" y="4194009"/>
            <a:ext cx="216000" cy="108000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  <p:sp>
        <p:nvSpPr>
          <p:cNvPr id="21" name="20 Flecha derecha"/>
          <p:cNvSpPr/>
          <p:nvPr/>
        </p:nvSpPr>
        <p:spPr bwMode="auto">
          <a:xfrm rot="16200000">
            <a:off x="8267652" y="3197248"/>
            <a:ext cx="216000" cy="10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s-E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4139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>
            <a:noAutofit/>
          </a:bodyPr>
          <a:lstStyle/>
          <a:p>
            <a:pPr eaLnBrk="1" hangingPunct="1"/>
            <a:r>
              <a:rPr lang="es-PE" sz="2400" dirty="0" smtClean="0"/>
              <a:t>En los últimos años, Perú se encuentra entre las economías de más rápido crecimiento</a:t>
            </a:r>
          </a:p>
        </p:txBody>
      </p:sp>
      <p:sp>
        <p:nvSpPr>
          <p:cNvPr id="7171" name="3 Marcador de contenido"/>
          <p:cNvSpPr>
            <a:spLocks noGrp="1"/>
          </p:cNvSpPr>
          <p:nvPr>
            <p:ph sz="half" idx="2"/>
          </p:nvPr>
        </p:nvSpPr>
        <p:spPr>
          <a:xfrm>
            <a:off x="285750" y="1250950"/>
            <a:ext cx="8429625" cy="593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600" dirty="0" smtClean="0">
                <a:ea typeface="Times New Roman" pitchFamily="18" charset="0"/>
                <a:cs typeface="Arial Narrow" pitchFamily="34" charset="0"/>
              </a:rPr>
              <a:t>PBI Mundial 2002-2010 </a:t>
            </a:r>
          </a:p>
          <a:p>
            <a:r>
              <a:rPr lang="en-US" sz="1400" b="0" dirty="0" smtClean="0">
                <a:ea typeface="Times New Roman" pitchFamily="18" charset="0"/>
                <a:cs typeface="Arial Narrow" pitchFamily="34" charset="0"/>
              </a:rPr>
              <a:t>(Var. % </a:t>
            </a:r>
            <a:r>
              <a:rPr lang="en-US" sz="1400" b="0" dirty="0" err="1" smtClean="0">
                <a:ea typeface="Times New Roman" pitchFamily="18" charset="0"/>
                <a:cs typeface="Arial Narrow" pitchFamily="34" charset="0"/>
              </a:rPr>
              <a:t>acumulada</a:t>
            </a:r>
            <a:r>
              <a:rPr lang="en-US" sz="1400" b="0" dirty="0" smtClean="0">
                <a:ea typeface="Times New Roman" pitchFamily="18" charset="0"/>
                <a:cs typeface="Arial Narrow" pitchFamily="34" charset="0"/>
              </a:rPr>
              <a:t>)</a:t>
            </a:r>
            <a:endParaRPr lang="en-US" sz="1400" dirty="0">
              <a:ea typeface="Times New Roman" pitchFamily="18" charset="0"/>
              <a:cs typeface="Arial Narrow" pitchFamily="34" charset="0"/>
            </a:endParaRPr>
          </a:p>
        </p:txBody>
      </p:sp>
      <p:sp>
        <p:nvSpPr>
          <p:cNvPr id="8" name="1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286520"/>
            <a:ext cx="5112568" cy="365125"/>
          </a:xfrm>
        </p:spPr>
        <p:txBody>
          <a:bodyPr/>
          <a:lstStyle/>
          <a:p>
            <a:pPr marL="228600" indent="-228600" algn="l"/>
            <a:endParaRPr lang="en-US" sz="800" b="0" i="1" dirty="0">
              <a:latin typeface="+mn-lt"/>
            </a:endParaRPr>
          </a:p>
          <a:p>
            <a:pPr marL="228600" indent="-228600" algn="l"/>
            <a:r>
              <a:rPr lang="en-US" sz="900" b="0" i="1" dirty="0" err="1" smtClean="0">
                <a:latin typeface="+mn-lt"/>
              </a:rPr>
              <a:t>Fuente</a:t>
            </a:r>
            <a:r>
              <a:rPr lang="en-US" sz="900" b="0" i="1" dirty="0" smtClean="0">
                <a:latin typeface="+mn-lt"/>
              </a:rPr>
              <a:t>: FMI.</a:t>
            </a:r>
            <a:endParaRPr lang="en-US" sz="900" b="0" i="1" dirty="0">
              <a:latin typeface="+mn-lt"/>
            </a:endParaRP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C114E-B35B-4E4C-8483-DBC6DE4185DB}" type="slidenum">
              <a:rPr kumimoji="0" lang="es-P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07" y="1900302"/>
            <a:ext cx="86170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Elipse"/>
          <p:cNvSpPr/>
          <p:nvPr/>
        </p:nvSpPr>
        <p:spPr>
          <a:xfrm>
            <a:off x="899592" y="2276872"/>
            <a:ext cx="792088" cy="21602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476375" y="282575"/>
            <a:ext cx="7210425" cy="57467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Perú</a:t>
            </a:r>
            <a:r>
              <a:rPr lang="en-US" sz="2400" dirty="0" smtClean="0"/>
              <a:t> </a:t>
            </a:r>
            <a:r>
              <a:rPr lang="en-US" sz="2400" dirty="0" err="1" smtClean="0"/>
              <a:t>logró</a:t>
            </a:r>
            <a:r>
              <a:rPr lang="en-US" sz="2400" dirty="0" smtClean="0"/>
              <a:t> </a:t>
            </a:r>
            <a:r>
              <a:rPr lang="en-US" sz="2400" dirty="0" err="1" smtClean="0"/>
              <a:t>tener</a:t>
            </a:r>
            <a:r>
              <a:rPr lang="en-US" sz="2400" dirty="0" smtClean="0"/>
              <a:t> la </a:t>
            </a:r>
            <a:r>
              <a:rPr lang="en-US" sz="2400" dirty="0" err="1" smtClean="0"/>
              <a:t>inflación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en la </a:t>
            </a:r>
            <a:r>
              <a:rPr lang="en-US" sz="2400" dirty="0" err="1" smtClean="0"/>
              <a:t>región</a:t>
            </a:r>
            <a:r>
              <a:rPr lang="en-US" sz="2400" dirty="0" smtClean="0"/>
              <a:t> entre el 2002 y 2011</a:t>
            </a:r>
            <a:endParaRPr lang="es-PE" sz="2400" dirty="0" smtClean="0"/>
          </a:p>
        </p:txBody>
      </p:sp>
      <p:sp>
        <p:nvSpPr>
          <p:cNvPr id="8195" name="20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2B1AC-B857-4922-AB5D-0192AD5A5E9D}" type="slidenum">
              <a:rPr lang="es-P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PE" smtClean="0"/>
          </a:p>
        </p:txBody>
      </p:sp>
      <p:sp>
        <p:nvSpPr>
          <p:cNvPr id="12299" name="21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23850" y="6215082"/>
            <a:ext cx="5111750" cy="50378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 smtClean="0"/>
              <a:t>Fuente</a:t>
            </a:r>
            <a:r>
              <a:rPr lang="en-US" sz="900" dirty="0" smtClean="0"/>
              <a:t>: FMI, Bloomberg.</a:t>
            </a:r>
            <a:endParaRPr lang="en-US" dirty="0" smtClean="0"/>
          </a:p>
        </p:txBody>
      </p:sp>
      <p:sp>
        <p:nvSpPr>
          <p:cNvPr id="8197" name="3 Marcador de contenido"/>
          <p:cNvSpPr>
            <a:spLocks/>
          </p:cNvSpPr>
          <p:nvPr/>
        </p:nvSpPr>
        <p:spPr bwMode="auto">
          <a:xfrm>
            <a:off x="2071670" y="1713001"/>
            <a:ext cx="5500726" cy="5764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 err="1" smtClean="0">
                <a:ea typeface="Times New Roman" pitchFamily="18" charset="0"/>
                <a:cs typeface="Arial Narrow" pitchFamily="34" charset="0"/>
              </a:rPr>
              <a:t>Inflación</a:t>
            </a:r>
            <a:r>
              <a:rPr lang="en-US" sz="1600" b="1" dirty="0" smtClean="0">
                <a:ea typeface="Times New Roman" pitchFamily="18" charset="0"/>
                <a:cs typeface="Arial Narrow" pitchFamily="34" charset="0"/>
              </a:rPr>
              <a:t> </a:t>
            </a:r>
            <a:r>
              <a:rPr lang="en-US" sz="1600" b="1" dirty="0" err="1" smtClean="0">
                <a:ea typeface="Times New Roman" pitchFamily="18" charset="0"/>
                <a:cs typeface="Arial Narrow" pitchFamily="34" charset="0"/>
              </a:rPr>
              <a:t>promedio</a:t>
            </a:r>
            <a:r>
              <a:rPr lang="en-US" sz="1600" b="1" dirty="0" smtClean="0">
                <a:ea typeface="Times New Roman" pitchFamily="18" charset="0"/>
                <a:cs typeface="Arial Narrow" pitchFamily="34" charset="0"/>
              </a:rPr>
              <a:t> en </a:t>
            </a:r>
            <a:r>
              <a:rPr lang="en-US" sz="1600" b="1" dirty="0" err="1" smtClean="0">
                <a:ea typeface="Times New Roman" pitchFamily="18" charset="0"/>
                <a:cs typeface="Arial Narrow" pitchFamily="34" charset="0"/>
              </a:rPr>
              <a:t>América</a:t>
            </a:r>
            <a:r>
              <a:rPr lang="en-US" sz="1600" b="1" dirty="0" smtClean="0">
                <a:ea typeface="Times New Roman" pitchFamily="18" charset="0"/>
                <a:cs typeface="Arial Narrow" pitchFamily="34" charset="0"/>
              </a:rPr>
              <a:t> Latina 2002-2011  </a:t>
            </a:r>
          </a:p>
          <a:p>
            <a:pPr marL="177800" indent="-1778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1400" dirty="0" smtClean="0">
                <a:ea typeface="Times New Roman" pitchFamily="18" charset="0"/>
                <a:cs typeface="Arial Narrow" pitchFamily="34" charset="0"/>
              </a:rPr>
              <a:t>( % )</a:t>
            </a:r>
            <a:endParaRPr lang="en-US" sz="1400" b="1" dirty="0"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650" y="2444828"/>
            <a:ext cx="52636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PBI se triplicó en la última década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6</a:t>
            </a:fld>
            <a:endParaRPr lang="es-PE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4294967295"/>
          </p:nvPr>
        </p:nvSpPr>
        <p:spPr>
          <a:xfrm>
            <a:off x="1763688" y="1196752"/>
            <a:ext cx="5760640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44000" algn="ctr">
              <a:spcBef>
                <a:spcPts val="0"/>
              </a:spcBef>
              <a:buNone/>
            </a:pPr>
            <a:r>
              <a:rPr lang="es-ES" sz="1600" dirty="0" smtClean="0"/>
              <a:t>PBI</a:t>
            </a:r>
          </a:p>
          <a:p>
            <a:pPr marL="144000" algn="ctr">
              <a:spcBef>
                <a:spcPts val="0"/>
              </a:spcBef>
              <a:buNone/>
            </a:pPr>
            <a:r>
              <a:rPr lang="es-ES" sz="1400" b="0" dirty="0" smtClean="0"/>
              <a:t>(Millones de US$)</a:t>
            </a:r>
          </a:p>
          <a:p>
            <a:pPr marL="144000" algn="ctr">
              <a:spcBef>
                <a:spcPts val="0"/>
              </a:spcBef>
              <a:buNone/>
            </a:pPr>
            <a:endParaRPr lang="es-ES" sz="1600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58" y="6412878"/>
            <a:ext cx="3311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b="0" i="1" dirty="0">
                <a:latin typeface="+mn-lt"/>
                <a:cs typeface="Arial" pitchFamily="34" charset="0"/>
              </a:rPr>
              <a:t>Fuente: </a:t>
            </a:r>
            <a:r>
              <a:rPr lang="es-ES" sz="900" b="0" i="1" dirty="0" smtClean="0">
                <a:latin typeface="+mn-lt"/>
                <a:cs typeface="Arial" pitchFamily="34" charset="0"/>
              </a:rPr>
              <a:t>BCRP</a:t>
            </a:r>
            <a:r>
              <a:rPr lang="es-ES" sz="900" i="1" dirty="0" smtClean="0">
                <a:latin typeface="+mn-lt"/>
                <a:cs typeface="Arial" pitchFamily="34" charset="0"/>
              </a:rPr>
              <a:t>, MEF. </a:t>
            </a:r>
            <a:endParaRPr lang="es-ES" sz="900" b="0" i="1" dirty="0">
              <a:latin typeface="+mn-lt"/>
              <a:cs typeface="Arial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275856" y="2204864"/>
            <a:ext cx="3096344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936" y="1928802"/>
            <a:ext cx="5224146" cy="32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Perú creció cerca de 7% en el 2011 y se mantendrá como una economía líder en la región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7</a:t>
            </a:fld>
            <a:endParaRPr lang="es-PE" dirty="0"/>
          </a:p>
        </p:txBody>
      </p:sp>
      <p:sp>
        <p:nvSpPr>
          <p:cNvPr id="9" name="3 Marcador de contenido"/>
          <p:cNvSpPr>
            <a:spLocks noGrp="1"/>
          </p:cNvSpPr>
          <p:nvPr>
            <p:ph sz="half" idx="4294967295"/>
          </p:nvPr>
        </p:nvSpPr>
        <p:spPr>
          <a:xfrm>
            <a:off x="2483768" y="1436929"/>
            <a:ext cx="4320480" cy="50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44000" algn="ctr">
              <a:spcBef>
                <a:spcPts val="0"/>
              </a:spcBef>
              <a:buNone/>
            </a:pPr>
            <a:r>
              <a:rPr lang="es-ES" sz="1600" dirty="0" smtClean="0"/>
              <a:t>América Latina: PBI 2011</a:t>
            </a:r>
          </a:p>
          <a:p>
            <a:pPr marL="144000" algn="ctr">
              <a:spcBef>
                <a:spcPts val="0"/>
              </a:spcBef>
              <a:buNone/>
            </a:pPr>
            <a:r>
              <a:rPr lang="es-ES" sz="1400" b="0" dirty="0" smtClean="0"/>
              <a:t>(Var % anual)</a:t>
            </a:r>
          </a:p>
          <a:p>
            <a:pPr marL="144000" algn="ctr">
              <a:spcBef>
                <a:spcPts val="0"/>
              </a:spcBef>
              <a:buNone/>
            </a:pPr>
            <a:endParaRPr lang="es-ES" sz="1600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58" y="6412878"/>
            <a:ext cx="3311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b="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MEF, FMI, Consenso analistas. </a:t>
            </a:r>
            <a:endParaRPr lang="es-ES" sz="900" b="0" i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290" y="2008433"/>
            <a:ext cx="4498306" cy="27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210425" cy="5746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En el 2011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exportaciones</a:t>
            </a:r>
            <a:r>
              <a:rPr lang="en-US" dirty="0" smtClean="0"/>
              <a:t> </a:t>
            </a:r>
            <a:r>
              <a:rPr lang="en-US" dirty="0" err="1" smtClean="0"/>
              <a:t>alcanzaron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record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 bwMode="auto">
          <a:xfrm>
            <a:off x="4211638" y="6661150"/>
            <a:ext cx="466725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92C114E-B35B-4E4C-8483-DBC6DE4185DB}" type="slidenum">
              <a:rPr lang="es-PE" sz="1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PE" sz="10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596" y="1347128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Exportaciones Totales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Millones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de US$)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3" name="Rectángulo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5404" y="1325756"/>
            <a:ext cx="396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Exportaciones</a:t>
            </a:r>
            <a:r>
              <a:rPr lang="en-US" sz="1400" b="1" dirty="0" smtClean="0">
                <a:solidFill>
                  <a:prstClr val="black"/>
                </a:solidFill>
                <a:latin typeface="Book Antiqua" pitchFamily="18" charset="0"/>
              </a:rPr>
              <a:t> No </a:t>
            </a:r>
            <a:r>
              <a:rPr lang="en-US" sz="1400" b="1" dirty="0" err="1" smtClean="0">
                <a:solidFill>
                  <a:prstClr val="black"/>
                </a:solidFill>
                <a:latin typeface="Book Antiqua" pitchFamily="18" charset="0"/>
              </a:rPr>
              <a:t>Tradicionales</a:t>
            </a:r>
            <a:endParaRPr lang="en-US" sz="1400" b="1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Book Antiqua" pitchFamily="18" charset="0"/>
              </a:rPr>
              <a:t>Millones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de US$)</a:t>
            </a:r>
            <a:endParaRPr lang="en-US" sz="120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 bwMode="auto">
          <a:xfrm>
            <a:off x="214282" y="4437112"/>
            <a:ext cx="8572560" cy="15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En el 2011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las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exportaciones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llegaron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a record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históricos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de US$ 45 mil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millones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as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exportaciones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no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tradicionales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alcanzaron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Book Antiqua" pitchFamily="18" charset="0"/>
              </a:rPr>
              <a:t>casi</a:t>
            </a:r>
            <a:r>
              <a:rPr lang="en-US" sz="1800" dirty="0" smtClean="0">
                <a:solidFill>
                  <a:prstClr val="black"/>
                </a:solidFill>
                <a:latin typeface="Book Antiqua" pitchFamily="18" charset="0"/>
              </a:rPr>
              <a:t> los US$ 10 </a:t>
            </a:r>
            <a:r>
              <a:rPr lang="en-US" sz="1800" dirty="0" smtClean="0">
                <a:solidFill>
                  <a:prstClr val="black"/>
                </a:solidFill>
              </a:rPr>
              <a:t>mil </a:t>
            </a:r>
            <a:r>
              <a:rPr lang="en-US" sz="1800" dirty="0" err="1" smtClean="0">
                <a:solidFill>
                  <a:prstClr val="black"/>
                </a:solidFill>
              </a:rPr>
              <a:t>millones</a:t>
            </a:r>
            <a:r>
              <a:rPr lang="en-US" sz="1800" dirty="0" smtClean="0">
                <a:solidFill>
                  <a:prstClr val="black"/>
                </a:solidFill>
              </a:rPr>
              <a:t>.  </a:t>
            </a:r>
            <a:endParaRPr lang="es-ES" sz="1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flipV="1">
            <a:off x="5724128" y="2097894"/>
            <a:ext cx="2141430" cy="136815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1475656" y="2025886"/>
            <a:ext cx="2069992" cy="14401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7158" y="6412878"/>
            <a:ext cx="3311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b="0" i="1" dirty="0">
                <a:latin typeface="+mn-lt"/>
                <a:cs typeface="Arial" pitchFamily="34" charset="0"/>
              </a:rPr>
              <a:t>Fuente: </a:t>
            </a:r>
            <a:r>
              <a:rPr lang="es-ES" sz="900" i="1" dirty="0" smtClean="0">
                <a:latin typeface="+mn-lt"/>
                <a:cs typeface="Arial" pitchFamily="34" charset="0"/>
              </a:rPr>
              <a:t>SUNAT, BCRP</a:t>
            </a:r>
            <a:endParaRPr lang="es-ES" sz="900" b="0" i="1" dirty="0">
              <a:latin typeface="+mn-lt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780" y="1928802"/>
            <a:ext cx="4014344" cy="25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1060" y="1922019"/>
            <a:ext cx="4014344" cy="25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96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574675"/>
          </a:xfrm>
        </p:spPr>
        <p:txBody>
          <a:bodyPr/>
          <a:lstStyle/>
          <a:p>
            <a:r>
              <a:rPr lang="es-ES" dirty="0" smtClean="0"/>
              <a:t>La Inversión Extranjera Directa en el Perú mantiene su tendencia creciente</a:t>
            </a:r>
            <a:endParaRPr lang="en-US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3850" y="6357958"/>
            <a:ext cx="5111750" cy="3651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" sz="900" dirty="0" smtClean="0"/>
              <a:t>  Estimación preliminar.</a:t>
            </a:r>
          </a:p>
          <a:p>
            <a:pPr>
              <a:defRPr/>
            </a:pPr>
            <a:r>
              <a:rPr lang="es-ES" sz="900" dirty="0" smtClean="0"/>
              <a:t>Fuente: BCRP. </a:t>
            </a:r>
          </a:p>
          <a:p>
            <a:pPr>
              <a:defRPr/>
            </a:pP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345DD-B7C0-439D-AB77-7AA7EE431CAE}" type="slidenum">
              <a:rPr lang="es-PE" smtClean="0"/>
              <a:pPr>
                <a:defRPr/>
              </a:pPr>
              <a:t>9</a:t>
            </a:fld>
            <a:endParaRPr lang="es-PE" dirty="0"/>
          </a:p>
        </p:txBody>
      </p:sp>
      <p:sp>
        <p:nvSpPr>
          <p:cNvPr id="10" name="Rectángulo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1680" y="1484784"/>
            <a:ext cx="561662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</a:rPr>
              <a:t>Inversión Directa Extranjera Neta</a:t>
            </a:r>
            <a:endParaRPr lang="es-ES" sz="1600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Book Antiqua" pitchFamily="18" charset="0"/>
              </a:rPr>
              <a:t>(Millones de US$)</a:t>
            </a:r>
            <a:endParaRPr lang="es-ES" sz="14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29193"/>
            <a:ext cx="5666133" cy="35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>
          <a:noFill/>
          <a:miter lim="800000"/>
          <a:headEnd/>
          <a:tailEnd/>
        </a:ln>
      </a:spPr>
      <a:bodyPr anchor="ctr"/>
      <a:lstStyle>
        <a:defPPr algn="ctr">
          <a:buFontTx/>
          <a:buNone/>
          <a:defRPr sz="1400" b="1" dirty="0" err="1" smtClean="0"/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noAutofit/>
      </a:bodyPr>
      <a:lstStyle>
        <a:defPPr>
          <a:spcBef>
            <a:spcPct val="50000"/>
          </a:spcBef>
          <a:defRPr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16850</TotalTime>
  <Words>1699</Words>
  <Application>Microsoft Office PowerPoint</Application>
  <PresentationFormat>Presentación en pantalla (4:3)</PresentationFormat>
  <Paragraphs>344</Paragraphs>
  <Slides>37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Perú: Perspectivas Económicas y Sociales</vt:lpstr>
      <vt:lpstr>Perú – Aspectos claves para invertir</vt:lpstr>
      <vt:lpstr>Sólido Desempeño Macroeconómico</vt:lpstr>
      <vt:lpstr>En los últimos años, Perú se encuentra entre las economías de más rápido crecimiento</vt:lpstr>
      <vt:lpstr>Perú logró tener la inflación más baja en la región entre el 2002 y 2011</vt:lpstr>
      <vt:lpstr>El PBI se triplicó en la última década</vt:lpstr>
      <vt:lpstr>El Perú creció cerca de 7% en el 2011 y se mantendrá como una economía líder en la región </vt:lpstr>
      <vt:lpstr>En el 2011 las exportaciones alcanzaron niveles record</vt:lpstr>
      <vt:lpstr>La Inversión Extranjera Directa en el Perú mantiene su tendencia creciente</vt:lpstr>
      <vt:lpstr>Expansión del consumo por todo el Perú</vt:lpstr>
      <vt:lpstr>Herramientas para enfrentar una recaída de la economía mundial</vt:lpstr>
      <vt:lpstr>Sólida posición fiscal permite política contracíclica ante eventual recaída del mundo</vt:lpstr>
      <vt:lpstr> Agenda de la nueva administración: Crecimiento, Estabilidad y                      mayor Inclusión Social</vt:lpstr>
      <vt:lpstr> Perú ha crecido sostenidamente y la pobreza en general se ha reducido </vt:lpstr>
      <vt:lpstr>Crecimiento económico y estabilidad macroeconómica impulsó el progreso social</vt:lpstr>
      <vt:lpstr>Aumento del empleo de modo descentralizado y mejora en los ingresos</vt:lpstr>
      <vt:lpstr>Sin embargo, el reto sigue siendo lograr un desarrollo de base amplia y más inclusión social </vt:lpstr>
      <vt:lpstr>Principal reto: Erradicación de la pobreza</vt:lpstr>
      <vt:lpstr>Mayor inclusión social genera un ambiente más calmado y propicio para el inversionista</vt:lpstr>
      <vt:lpstr>La estrategia del gobierno está basada en programas focalizados con enfoque de ciclo de vida</vt:lpstr>
      <vt:lpstr>El Presupuesto 2012 incluye prioridades del nuevo gobierno relacionadas a temas sociales</vt:lpstr>
      <vt:lpstr>Perspectivas</vt:lpstr>
      <vt:lpstr>PBI per cápita: Tendencia creciente</vt:lpstr>
      <vt:lpstr>Fuerte reducción en la brecha del PBI per cápita:  Perú vs. otros países de América Latina</vt:lpstr>
      <vt:lpstr>El Perú se mantendrá como la economía de mayor crecimiento e inflación más baja en la región</vt:lpstr>
      <vt:lpstr>El Perú es una puerta de acceso a diferentes mercados</vt:lpstr>
      <vt:lpstr>La inversión privada continuará como el motor del crecimiento</vt:lpstr>
      <vt:lpstr>España lidera la inversión extranjera en Perú</vt:lpstr>
      <vt:lpstr>En el 2011 el intercambio comercial entre Perú y España superó los US$ 2 200 millones</vt:lpstr>
      <vt:lpstr>Amplias oportunidades de inversión</vt:lpstr>
      <vt:lpstr>Amplias oportunidades de inversión</vt:lpstr>
      <vt:lpstr>Posibilidades de inversión en infraestructura vía APPs</vt:lpstr>
      <vt:lpstr>Crecimiento con Inclusión Social redundará en un mejor clima para la inversión</vt:lpstr>
      <vt:lpstr>Diapositiva 34</vt:lpstr>
      <vt:lpstr>Perú: Perspectivas Económicas y Sociales</vt:lpstr>
      <vt:lpstr>En el 2011 el intercambio comercial entre Perú y Portugal ascendió a apenas US$ 68 millones</vt:lpstr>
      <vt:lpstr>Diversificación de los destinos de exportación</vt:lpstr>
    </vt:vector>
  </TitlesOfParts>
  <Company>DGAES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lbasombrio</dc:creator>
  <cp:lastModifiedBy>Lenovo User</cp:lastModifiedBy>
  <cp:revision>2222</cp:revision>
  <dcterms:created xsi:type="dcterms:W3CDTF">2010-12-17T15:13:28Z</dcterms:created>
  <dcterms:modified xsi:type="dcterms:W3CDTF">2012-01-24T18:13:17Z</dcterms:modified>
</cp:coreProperties>
</file>